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308" r:id="rId2"/>
    <p:sldId id="2306" r:id="rId3"/>
    <p:sldId id="2309" r:id="rId4"/>
    <p:sldId id="2307" r:id="rId5"/>
    <p:sldId id="2310" r:id="rId6"/>
    <p:sldId id="2311" r:id="rId7"/>
    <p:sldId id="2312" r:id="rId8"/>
    <p:sldId id="2313" r:id="rId9"/>
    <p:sldId id="2314" r:id="rId10"/>
    <p:sldId id="2315" r:id="rId11"/>
    <p:sldId id="2316" r:id="rId12"/>
    <p:sldId id="2317" r:id="rId13"/>
    <p:sldId id="2318" r:id="rId14"/>
    <p:sldId id="2319" r:id="rId15"/>
    <p:sldId id="2320" r:id="rId16"/>
    <p:sldId id="2321" r:id="rId1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4" pos="14278" userDrawn="1">
          <p15:clr>
            <a:srgbClr val="A4A3A4"/>
          </p15:clr>
        </p15:guide>
        <p15:guide id="5" pos="1078" userDrawn="1">
          <p15:clr>
            <a:srgbClr val="A4A3A4"/>
          </p15:clr>
        </p15:guide>
        <p15:guide id="8" orient="horz" pos="504" userDrawn="1">
          <p15:clr>
            <a:srgbClr val="A4A3A4"/>
          </p15:clr>
        </p15:guide>
        <p15:guide id="11"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5E5E5"/>
    <a:srgbClr val="272727"/>
    <a:srgbClr val="E13F5E"/>
    <a:srgbClr val="FA484D"/>
    <a:srgbClr val="817E9A"/>
    <a:srgbClr val="583F52"/>
    <a:srgbClr val="000E36"/>
    <a:srgbClr val="4AEDDE"/>
    <a:srgbClr val="3B1F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93750" autoAdjust="0"/>
  </p:normalViewPr>
  <p:slideViewPr>
    <p:cSldViewPr snapToGrid="0" snapToObjects="1">
      <p:cViewPr varScale="1">
        <p:scale>
          <a:sx n="55" d="100"/>
          <a:sy n="55" d="100"/>
        </p:scale>
        <p:origin x="660" y="114"/>
      </p:cViewPr>
      <p:guideLst>
        <p:guide orient="horz" pos="8088"/>
        <p:guide pos="14278"/>
        <p:guide pos="1078"/>
        <p:guide orient="horz" pos="504"/>
        <p:guide pos="76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5/17/2020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6559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392650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1049295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379182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644799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16732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16059924"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1"/>
          </p:nvPr>
        </p:nvSpPr>
        <p:spPr>
          <a:xfrm>
            <a:off x="9643409"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41912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12154829"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Rectangle 3"/>
          <p:cNvSpPr/>
          <p:nvPr userDrawn="1"/>
        </p:nvSpPr>
        <p:spPr>
          <a:xfrm>
            <a:off x="7850459" y="12578576"/>
            <a:ext cx="820729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Tree>
    <p:extLst>
      <p:ext uri="{BB962C8B-B14F-4D97-AF65-F5344CB8AC3E}">
        <p14:creationId xmlns:p14="http://schemas.microsoft.com/office/powerpoint/2010/main" val="155519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346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8150080"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18150080"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1426945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1041113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2649882"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18150080"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1426945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1041113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2649882"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2649882"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38"/>
          </p:nvPr>
        </p:nvSpPr>
        <p:spPr>
          <a:xfrm>
            <a:off x="6530508"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7" name="Picture Placeholder 13"/>
          <p:cNvSpPr>
            <a:spLocks noGrp="1"/>
          </p:cNvSpPr>
          <p:nvPr>
            <p:ph type="pic" sz="quarter" idx="39"/>
          </p:nvPr>
        </p:nvSpPr>
        <p:spPr>
          <a:xfrm>
            <a:off x="6530508"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32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3" name="Picture Placeholder 13"/>
          <p:cNvSpPr>
            <a:spLocks noGrp="1"/>
          </p:cNvSpPr>
          <p:nvPr>
            <p:ph type="pic" sz="quarter" idx="60"/>
          </p:nvPr>
        </p:nvSpPr>
        <p:spPr>
          <a:xfrm>
            <a:off x="-9015" y="0"/>
            <a:ext cx="24386666"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14444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0" y="7518400"/>
            <a:ext cx="8006576" cy="6197600"/>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8"/>
          <p:cNvSpPr>
            <a:spLocks noGrp="1"/>
          </p:cNvSpPr>
          <p:nvPr>
            <p:ph type="pic" sz="quarter" idx="11"/>
          </p:nvPr>
        </p:nvSpPr>
        <p:spPr>
          <a:xfrm>
            <a:off x="8191662" y="7518400"/>
            <a:ext cx="7986294" cy="6197600"/>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8"/>
          <p:cNvSpPr>
            <a:spLocks noGrp="1"/>
          </p:cNvSpPr>
          <p:nvPr>
            <p:ph type="pic" sz="quarter" idx="12"/>
          </p:nvPr>
        </p:nvSpPr>
        <p:spPr>
          <a:xfrm>
            <a:off x="16363042" y="7518400"/>
            <a:ext cx="8014608" cy="61976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8327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13" r:id="rId1"/>
    <p:sldLayoutId id="2147483991" r:id="rId2"/>
    <p:sldLayoutId id="2147483981" r:id="rId3"/>
    <p:sldLayoutId id="2147483982" r:id="rId4"/>
    <p:sldLayoutId id="2147484006" r:id="rId5"/>
    <p:sldLayoutId id="2147484119" r:id="rId6"/>
    <p:sldLayoutId id="2147484123" r:id="rId7"/>
  </p:sldLayoutIdLst>
  <p:hf hdr="0" ftr="0"/>
  <p:txStyles>
    <p:titleStyle>
      <a:lvl1pPr algn="l" defTabSz="1828434"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7.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hree-audio-visualizer.herokuapp.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cineshader.com/" TargetMode="External"/><Relationship Id="rId7" Type="http://schemas.openxmlformats.org/officeDocument/2006/relationships/hyperlink" Target="http://oatthegoat.co.nz/"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i2160.csb.app/"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image" Target="../media/image7.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usical Circle Round - Free vector graphic on Pixabay"/>
          <p:cNvPicPr>
            <a:picLocks noChangeAspect="1" noChangeArrowheads="1"/>
          </p:cNvPicPr>
          <p:nvPr/>
        </p:nvPicPr>
        <p:blipFill>
          <a:blip r:embed="rId3" cstate="email">
            <a:extLst>
              <a:ext uri="{BEBA8EAE-BF5A-486C-A8C5-ECC9F3942E4B}">
                <a14:imgProps xmlns:a14="http://schemas.microsoft.com/office/drawing/2010/main">
                  <a14:imgLayer r:embed="rId4">
                    <a14:imgEffect>
                      <a14:artisticPhotocopy trans="10000"/>
                    </a14:imgEffect>
                  </a14:imgLayer>
                </a14:imgProps>
              </a:ext>
              <a:ext uri="{28A0092B-C50C-407E-A947-70E740481C1C}">
                <a14:useLocalDpi xmlns:a14="http://schemas.microsoft.com/office/drawing/2010/main" val="0"/>
              </a:ext>
            </a:extLst>
          </a:blip>
          <a:srcRect/>
          <a:stretch>
            <a:fillRect/>
          </a:stretch>
        </p:blipFill>
        <p:spPr bwMode="auto">
          <a:xfrm>
            <a:off x="7249014" y="1918189"/>
            <a:ext cx="9879622" cy="9879622"/>
          </a:xfrm>
          <a:prstGeom prst="rect">
            <a:avLst/>
          </a:prstGeom>
          <a:noFill/>
        </p:spPr>
      </p:pic>
      <p:grpSp>
        <p:nvGrpSpPr>
          <p:cNvPr id="5" name="Group 4"/>
          <p:cNvGrpSpPr/>
          <p:nvPr/>
        </p:nvGrpSpPr>
        <p:grpSpPr>
          <a:xfrm>
            <a:off x="4081317" y="4428377"/>
            <a:ext cx="16215016" cy="4787336"/>
            <a:chOff x="4105948" y="4073570"/>
            <a:chExt cx="16215016" cy="4787336"/>
          </a:xfrm>
        </p:grpSpPr>
        <p:sp>
          <p:nvSpPr>
            <p:cNvPr id="16" name="TextBox 15"/>
            <p:cNvSpPr txBox="1"/>
            <p:nvPr/>
          </p:nvSpPr>
          <p:spPr>
            <a:xfrm>
              <a:off x="4105948" y="4073570"/>
              <a:ext cx="16215016" cy="3465179"/>
            </a:xfrm>
            <a:prstGeom prst="rect">
              <a:avLst/>
            </a:prstGeom>
            <a:noFill/>
          </p:spPr>
          <p:txBody>
            <a:bodyPr wrap="none" lIns="365760" tIns="0" rIns="0" bIns="0" rtlCol="0">
              <a:spAutoFit/>
            </a:bodyPr>
            <a:lstStyle/>
            <a:p>
              <a:pPr algn="ctr">
                <a:lnSpc>
                  <a:spcPct val="150000"/>
                </a:lnSpc>
              </a:pPr>
              <a:r>
                <a:rPr lang="en-US" sz="8000" b="1" spc="3000" dirty="0" smtClean="0">
                  <a:solidFill>
                    <a:schemeClr val="tx2"/>
                  </a:solidFill>
                  <a:latin typeface="Montserrat" charset="0"/>
                  <a:ea typeface="Montserrat" charset="0"/>
                  <a:cs typeface="Montserrat" charset="0"/>
                </a:rPr>
                <a:t>THREE</a:t>
              </a:r>
            </a:p>
            <a:p>
              <a:pPr algn="ctr">
                <a:lnSpc>
                  <a:spcPct val="150000"/>
                </a:lnSpc>
              </a:pPr>
              <a:r>
                <a:rPr lang="en-US" sz="8000" b="1" spc="3000" dirty="0" smtClean="0">
                  <a:solidFill>
                    <a:schemeClr val="tx2"/>
                  </a:solidFill>
                  <a:latin typeface="Montserrat" charset="0"/>
                  <a:ea typeface="Montserrat" charset="0"/>
                  <a:cs typeface="Montserrat" charset="0"/>
                </a:rPr>
                <a:t>AUDIO VISUALIZER</a:t>
              </a:r>
              <a:endParaRPr lang="en-US" sz="8000" b="1" spc="3000" dirty="0">
                <a:solidFill>
                  <a:schemeClr val="accent2"/>
                </a:solidFill>
                <a:latin typeface="Montserrat" charset="0"/>
                <a:ea typeface="Montserrat" charset="0"/>
                <a:cs typeface="Montserrat" charset="0"/>
              </a:endParaRPr>
            </a:p>
          </p:txBody>
        </p:sp>
        <p:sp>
          <p:nvSpPr>
            <p:cNvPr id="20" name="Rectangle 19"/>
            <p:cNvSpPr>
              <a:spLocks/>
            </p:cNvSpPr>
            <p:nvPr/>
          </p:nvSpPr>
          <p:spPr bwMode="auto">
            <a:xfrm>
              <a:off x="8747055" y="8055749"/>
              <a:ext cx="6919138" cy="805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sz="3200" spc="1800" dirty="0" smtClean="0">
                  <a:solidFill>
                    <a:schemeClr val="tx1">
                      <a:lumMod val="75000"/>
                    </a:schemeClr>
                  </a:solidFill>
                  <a:latin typeface="Montserrat Light" charset="0"/>
                  <a:ea typeface="Montserrat Light" charset="0"/>
                  <a:cs typeface="Montserrat Light" charset="0"/>
                  <a:sym typeface="Bebas Neue" charset="0"/>
                </a:rPr>
                <a:t>NGO LAP NGUYEN</a:t>
              </a:r>
              <a:endParaRPr lang="en-US" sz="3200" spc="1800" dirty="0">
                <a:solidFill>
                  <a:schemeClr val="tx1">
                    <a:lumMod val="75000"/>
                  </a:schemeClr>
                </a:solidFill>
                <a:latin typeface="Montserrat Light" charset="0"/>
                <a:ea typeface="Montserrat Light" charset="0"/>
                <a:cs typeface="Montserrat Light" charset="0"/>
                <a:sym typeface="Bebas Neue" charset="0"/>
              </a:endParaRPr>
            </a:p>
          </p:txBody>
        </p:sp>
      </p:grpSp>
      <p:grpSp>
        <p:nvGrpSpPr>
          <p:cNvPr id="12" name="Group 11"/>
          <p:cNvGrpSpPr/>
          <p:nvPr/>
        </p:nvGrpSpPr>
        <p:grpSpPr>
          <a:xfrm>
            <a:off x="0" y="0"/>
            <a:ext cx="23897489" cy="13300666"/>
            <a:chOff x="0" y="0"/>
            <a:chExt cx="23897489" cy="13300666"/>
          </a:xfrm>
        </p:grpSpPr>
        <p:pic>
          <p:nvPicPr>
            <p:cNvPr id="21" name="Picture 2" descr="Home | Golang Vietnam"/>
            <p:cNvPicPr>
              <a:picLocks noChangeAspect="1" noChangeArrowheads="1"/>
            </p:cNvPicPr>
            <p:nvPr/>
          </p:nvPicPr>
          <p:blipFill rotWithShape="1">
            <a:blip r:embed="rId5">
              <a:extLst>
                <a:ext uri="{28A0092B-C50C-407E-A947-70E740481C1C}">
                  <a14:useLocalDpi xmlns:a14="http://schemas.microsoft.com/office/drawing/2010/main" val="0"/>
                </a:ext>
              </a:extLst>
            </a:blip>
            <a:srcRect t="21451" b="22326"/>
            <a:stretch/>
          </p:blipFill>
          <p:spPr bwMode="auto">
            <a:xfrm>
              <a:off x="0" y="0"/>
              <a:ext cx="3661014" cy="15298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1534997" y="472543"/>
              <a:ext cx="2362492" cy="584775"/>
            </a:xfrm>
            <a:prstGeom prst="rect">
              <a:avLst/>
            </a:prstGeom>
            <a:noFill/>
          </p:spPr>
          <p:txBody>
            <a:bodyPr wrap="square" rtlCol="0" anchor="ctr" anchorCtr="0">
              <a:spAutoFit/>
            </a:bodyPr>
            <a:lstStyle/>
            <a:p>
              <a:pPr algn="ctr"/>
              <a:r>
                <a:rPr lang="en-US" sz="3200" b="1" dirty="0" smtClean="0">
                  <a:solidFill>
                    <a:schemeClr val="tx1">
                      <a:lumMod val="20000"/>
                      <a:lumOff val="80000"/>
                    </a:schemeClr>
                  </a:solidFill>
                  <a:latin typeface="Montserrat" charset="0"/>
                  <a:ea typeface="Montserrat" charset="0"/>
                  <a:cs typeface="Montserrat" charset="0"/>
                </a:rPr>
                <a:t>TechRadar</a:t>
              </a:r>
              <a:endParaRPr lang="en-US" sz="3200" b="1" dirty="0">
                <a:solidFill>
                  <a:schemeClr val="tx1">
                    <a:lumMod val="20000"/>
                    <a:lumOff val="80000"/>
                  </a:schemeClr>
                </a:solidFill>
                <a:latin typeface="Montserrat" charset="0"/>
                <a:ea typeface="Montserrat" charset="0"/>
                <a:cs typeface="Montserrat" charset="0"/>
              </a:endParaRPr>
            </a:p>
          </p:txBody>
        </p:sp>
        <p:sp>
          <p:nvSpPr>
            <p:cNvPr id="11" name="TextBox 10"/>
            <p:cNvSpPr txBox="1"/>
            <p:nvPr/>
          </p:nvSpPr>
          <p:spPr>
            <a:xfrm>
              <a:off x="21675406" y="12839001"/>
              <a:ext cx="2222083" cy="461665"/>
            </a:xfrm>
            <a:prstGeom prst="rect">
              <a:avLst/>
            </a:prstGeom>
            <a:noFill/>
          </p:spPr>
          <p:txBody>
            <a:bodyPr wrap="none" rtlCol="0">
              <a:spAutoFit/>
            </a:bodyPr>
            <a:lstStyle/>
            <a:p>
              <a:r>
                <a:rPr lang="en-US" sz="2400" dirty="0" smtClean="0">
                  <a:solidFill>
                    <a:srgbClr val="E5E5E5"/>
                  </a:solidFill>
                  <a:latin typeface="Montserrat"/>
                </a:rPr>
                <a:t>May 17</a:t>
              </a:r>
              <a:r>
                <a:rPr lang="en-US" sz="2400" baseline="30000" dirty="0" smtClean="0">
                  <a:solidFill>
                    <a:srgbClr val="E5E5E5"/>
                  </a:solidFill>
                  <a:latin typeface="Montserrat"/>
                </a:rPr>
                <a:t>th</a:t>
              </a:r>
              <a:r>
                <a:rPr lang="en-US" sz="2400" dirty="0" smtClean="0">
                  <a:solidFill>
                    <a:srgbClr val="E5E5E5"/>
                  </a:solidFill>
                  <a:latin typeface="Montserrat"/>
                </a:rPr>
                <a:t>, 2020</a:t>
              </a:r>
              <a:endParaRPr lang="en-US" sz="2400" dirty="0">
                <a:solidFill>
                  <a:srgbClr val="E5E5E5"/>
                </a:solidFill>
                <a:latin typeface="Montserrat"/>
              </a:endParaRPr>
            </a:p>
          </p:txBody>
        </p:sp>
      </p:grpSp>
    </p:spTree>
    <p:extLst>
      <p:ext uri="{BB962C8B-B14F-4D97-AF65-F5344CB8AC3E}">
        <p14:creationId xmlns:p14="http://schemas.microsoft.com/office/powerpoint/2010/main" val="31727094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419252" y="1150575"/>
            <a:ext cx="11570796"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Basic constitution of a scene</a:t>
            </a:r>
            <a:endParaRPr lang="en-US" sz="6000" b="1" spc="200" dirty="0">
              <a:solidFill>
                <a:schemeClr val="tx2"/>
              </a:solidFill>
              <a:latin typeface="Montserrat" charset="0"/>
              <a:ea typeface="Montserrat" charset="0"/>
              <a:cs typeface="Montserrat" charset="0"/>
            </a:endParaRPr>
          </a:p>
        </p:txBody>
      </p:sp>
      <p:cxnSp>
        <p:nvCxnSpPr>
          <p:cNvPr id="35" name="Straight Connector 34"/>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1168897" y="72327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300" spc="600" dirty="0">
              <a:solidFill>
                <a:schemeClr val="tx1">
                  <a:lumMod val="20000"/>
                  <a:lumOff val="80000"/>
                </a:schemeClr>
              </a:solidFill>
              <a:latin typeface="Montserrat" charset="0"/>
              <a:ea typeface="Montserrat" charset="0"/>
              <a:cs typeface="Montserrat" charset="0"/>
            </a:endParaRPr>
          </a:p>
        </p:txBody>
      </p:sp>
      <p:sp>
        <p:nvSpPr>
          <p:cNvPr id="37" name="TextBox 36"/>
          <p:cNvSpPr txBox="1"/>
          <p:nvPr/>
        </p:nvSpPr>
        <p:spPr>
          <a:xfrm>
            <a:off x="19720557" y="7614634"/>
            <a:ext cx="1118127"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Light</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39" name="TextBox 38"/>
          <p:cNvSpPr txBox="1"/>
          <p:nvPr/>
        </p:nvSpPr>
        <p:spPr>
          <a:xfrm>
            <a:off x="2312593" y="7614634"/>
            <a:ext cx="3636765"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Vertex &amp; Segment</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41" name="TextBox 40"/>
          <p:cNvSpPr txBox="1"/>
          <p:nvPr/>
        </p:nvSpPr>
        <p:spPr>
          <a:xfrm>
            <a:off x="8654319" y="7614634"/>
            <a:ext cx="1253868"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Mesh</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44" name="TextBox 43"/>
          <p:cNvSpPr txBox="1"/>
          <p:nvPr/>
        </p:nvSpPr>
        <p:spPr>
          <a:xfrm>
            <a:off x="14073609" y="7614634"/>
            <a:ext cx="1644489"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Camera</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59" name="Subtitle 2"/>
          <p:cNvSpPr txBox="1">
            <a:spLocks/>
          </p:cNvSpPr>
          <p:nvPr/>
        </p:nvSpPr>
        <p:spPr>
          <a:xfrm>
            <a:off x="7029642" y="8536018"/>
            <a:ext cx="4503208" cy="215860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An object created by combining </a:t>
            </a:r>
            <a:r>
              <a:rPr lang="en-US" sz="2800" b="1" dirty="0" smtClean="0">
                <a:solidFill>
                  <a:srgbClr val="000000"/>
                </a:solidFill>
                <a:latin typeface="Calibri" panose="020F0502020204030204" pitchFamily="34" charset="0"/>
                <a:ea typeface="Source Sans Pro" charset="0"/>
                <a:cs typeface="Calibri" panose="020F0502020204030204" pitchFamily="34" charset="0"/>
              </a:rPr>
              <a:t>Geometry</a:t>
            </a:r>
            <a:r>
              <a:rPr lang="en-US" sz="2800" dirty="0" smtClean="0">
                <a:solidFill>
                  <a:srgbClr val="000000"/>
                </a:solidFill>
                <a:latin typeface="Calibri" panose="020F0502020204030204" pitchFamily="34" charset="0"/>
                <a:ea typeface="Source Sans Pro" charset="0"/>
                <a:cs typeface="Calibri" panose="020F0502020204030204" pitchFamily="34" charset="0"/>
              </a:rPr>
              <a:t> and </a:t>
            </a:r>
            <a:r>
              <a:rPr lang="en-US" sz="2800" b="1" dirty="0" smtClean="0">
                <a:solidFill>
                  <a:srgbClr val="000000"/>
                </a:solidFill>
                <a:latin typeface="Calibri" panose="020F0502020204030204" pitchFamily="34" charset="0"/>
                <a:ea typeface="Source Sans Pro" charset="0"/>
                <a:cs typeface="Calibri" panose="020F0502020204030204" pitchFamily="34" charset="0"/>
              </a:rPr>
              <a:t>Material</a:t>
            </a:r>
            <a:r>
              <a:rPr lang="en-US" sz="2800" dirty="0" smtClean="0">
                <a:solidFill>
                  <a:srgbClr val="000000"/>
                </a:solidFill>
                <a:latin typeface="Calibri" panose="020F0502020204030204" pitchFamily="34" charset="0"/>
                <a:ea typeface="Source Sans Pro" charset="0"/>
                <a:cs typeface="Calibri" panose="020F0502020204030204" pitchFamily="34" charset="0"/>
              </a:rPr>
              <a:t> </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0" name="Subtitle 2"/>
          <p:cNvSpPr txBox="1">
            <a:spLocks/>
          </p:cNvSpPr>
          <p:nvPr/>
        </p:nvSpPr>
        <p:spPr>
          <a:xfrm>
            <a:off x="12644249" y="8536018"/>
            <a:ext cx="4503208" cy="8659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Just... Camera.</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1" name="Subtitle 2"/>
          <p:cNvSpPr txBox="1">
            <a:spLocks/>
          </p:cNvSpPr>
          <p:nvPr/>
        </p:nvSpPr>
        <p:spPr>
          <a:xfrm>
            <a:off x="18005044" y="8536018"/>
            <a:ext cx="4503208" cy="15122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Sources of light in the scene.</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2" name="Subtitle 2"/>
          <p:cNvSpPr txBox="1">
            <a:spLocks/>
          </p:cNvSpPr>
          <p:nvPr/>
        </p:nvSpPr>
        <p:spPr>
          <a:xfrm>
            <a:off x="1875288" y="8536018"/>
            <a:ext cx="4503210" cy="15122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The base building components in ThreeJS</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 name="AutoShape 10" descr="data:image/png;base64,iVBORw0KGgoAAAANSUhEUgAAAOEAAADhCAMAAAAJbSJIAAAAjVBMVEX///8jHyAOBQgAAAAfGxz7+/sKAAAbFhcgGx0VDxEFAAAYExTw8PD5+fkdGBm0s7MvKyxkYmPT0tKHhYYMAAXa2dpMSUq9vLyioaEqJicyLzDNzMyZl5jl5eVta2vr6+t2dHWura07ODlDQEGBgICOjY3Ew8NcWltTUVFraWo+Ozy6uLldW1yVlJRFQ0T+LCgjAAAED0lEQVR4nO3ci1biMBAGYNMWClIqCl5AWfGGul7e//G2eNyTiC20SSYz4fzfE8yczHF2f6ceHQEAAAAAAAAAAAAAAAAAAAAAAAAAAABY6nEXQO79jLsCYuv0nrsEYvOsP+WugdR0plR6zV0FofNUKZXND/inzUVedaiSR+46yNxtnlAd8JwW3w2qTI25a6FxOvruUA1X3LWQWP9/ws2cXnJXQ2A8z3SHg7Lgrse/aaIMw1Puerw7T9UP6Ql3Rb49lD87VMktd0l+XW09YTWn79w1eVX8arCa0zvuqnzSq9DQX3KX5c9lzRMqNbrgrsubH6vQnNMr7sp8eUxqG6xaPJA5Paud0Y38QOb0fnsVGo/4wV2cDzfHjQ1WLZ5zl+futnFGN8q/3PW5q12FWv+Ju0BXbzuf8ADmtFCDPR1mC+4a3TSuQm0WdUTcvArNOY05els0r0JjTifxRsQ7V6GWrLgLtbVsM6Nfc7rmLtXS8+5VaMxpGWdEvHcVanFGxOO8/n+F9XMaY0S8GrZvsJrT+CLi6/Yz+jWn8UXErVahOaexRcQf7Vah2WJcc9p6FWqjF+6iO3nJO3cYV0R80v0JK0k80Vsx7LAKtYjm9E+XVWiIJiLuuArNFiOZ04XVjG7kn9y1t/LRt22wesQb7upbsFiFZosRRG8XFqtQK+VfZ945PWEEEXGxPz7cIxV+RWy7CrVszt3DTmvHGd0QfZ3Zm1ivQoPkiPhp5qFBlU3ERm/bp1225EbEbqvQIDUi/n3aZStLRM5p3WmXreErdzd1XtuG+G1IjIh9rEIty8VFb72G0y5b8iLiqfM/SLdIi958rUKDsCviX1fO7mRFb/5WoUHSnO4+7bJvUU70tue0y1YuZk7rr5w9kBIRN105uxsImdMWp122chHXma1Ou2wdS7gi3nHl7IGAiJhkFWr8V8REq1Bjj4jfaVahgTki7nDaZYv3OnOsqFahgTUiJlyFBsaImHQVaowf8NOuQo0tIr4J84SKLSJeHu/7mMKbTLFEb/SrUGOJiO1Ou2ylb8EbLMoAq9DQDz6nna6cPRiFjogDrUJD6Cti+9Mua2Ej4u5Xzu6CRsRLhgbDRm8vAVeh2WKwOQ27CrVgH/CPmRoMd50ZehWaLQaJ3uyvnN2FuSJmWIVaiIj4yeHK2QP6OSX4fXYnJfkH/DYf/HhFHRG7Xjl7QBsR861CrVxQRsTuV84eUEZvfk+7rNFFbz3WVahlOdWcMq9CjeoDfu5VaCCa00/uVahlA4roTcAq1Cgi4oIluWhEEBGLWIUG7xGxkFWojZ79NjieBPtFU1uerzOnUlahNpj5jN7O0lkiTuozIpb557hkVgUAAAAAAAAAAAAAAAAAAAAAAAAAAAAAAABA7h+5Az/xpO/gQQAAAABJRU5ErkJggg=="/>
          <p:cNvSpPr>
            <a:spLocks noChangeAspect="1" noChangeArrowheads="1"/>
          </p:cNvSpPr>
          <p:nvPr/>
        </p:nvSpPr>
        <p:spPr bwMode="auto">
          <a:xfrm>
            <a:off x="155574" y="-144463"/>
            <a:ext cx="12921203" cy="12921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Shape, triangle ico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25412" y="4992991"/>
            <a:ext cx="2602962" cy="2115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ox Icon Outline - Icon Shop - Download free icons for commercial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2046" y="4831342"/>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2547540680"/>
              </p:ext>
            </p:extLst>
          </p:nvPr>
        </p:nvGraphicFramePr>
        <p:xfrm>
          <a:off x="13580059" y="4831342"/>
          <a:ext cx="2631587" cy="2299297"/>
        </p:xfrm>
        <a:graphic>
          <a:graphicData uri="http://schemas.openxmlformats.org/presentationml/2006/ole">
            <mc:AlternateContent xmlns:mc="http://schemas.openxmlformats.org/markup-compatibility/2006">
              <mc:Choice xmlns:v="urn:schemas-microsoft-com:vml" Requires="v">
                <p:oleObj spid="_x0000_s6147" r:id="rId6" imgW="10158480" imgH="8876160" progId="">
                  <p:embed/>
                </p:oleObj>
              </mc:Choice>
              <mc:Fallback>
                <p:oleObj r:id="rId6" imgW="10158480" imgH="8876160" progId="">
                  <p:embed/>
                  <p:pic>
                    <p:nvPicPr>
                      <p:cNvPr id="4" name="Object 3"/>
                      <p:cNvPicPr/>
                      <p:nvPr/>
                    </p:nvPicPr>
                    <p:blipFill>
                      <a:blip r:embed="rId7"/>
                      <a:stretch>
                        <a:fillRect/>
                      </a:stretch>
                    </p:blipFill>
                    <p:spPr>
                      <a:xfrm>
                        <a:off x="13580059" y="4831342"/>
                        <a:ext cx="2631587" cy="2299297"/>
                      </a:xfrm>
                      <a:prstGeom prst="rect">
                        <a:avLst/>
                      </a:prstGeom>
                    </p:spPr>
                  </p:pic>
                </p:oleObj>
              </mc:Fallback>
            </mc:AlternateContent>
          </a:graphicData>
        </a:graphic>
      </p:graphicFrame>
      <p:pic>
        <p:nvPicPr>
          <p:cNvPr id="1038" name="Picture 14" descr="Ceiling lamp Icon | 100 Free Solid Iconset | Roundicons.com"/>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754402" y="4525323"/>
            <a:ext cx="3050436" cy="305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7910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9330691" y="1150575"/>
            <a:ext cx="5747920"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WebAudio API</a:t>
            </a:r>
            <a:endParaRPr lang="en-US" sz="6000" b="1" spc="200" dirty="0">
              <a:solidFill>
                <a:schemeClr val="tx2"/>
              </a:solidFill>
              <a:latin typeface="Montserrat" charset="0"/>
              <a:ea typeface="Montserrat" charset="0"/>
              <a:cs typeface="Montserrat" charset="0"/>
            </a:endParaRPr>
          </a:p>
        </p:txBody>
      </p:sp>
      <p:cxnSp>
        <p:nvCxnSpPr>
          <p:cNvPr id="35" name="Straight Connector 34"/>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142854" y="715579"/>
            <a:ext cx="4120295" cy="461665"/>
          </a:xfrm>
          <a:prstGeom prst="rect">
            <a:avLst/>
          </a:prstGeom>
          <a:noFill/>
        </p:spPr>
        <p:txBody>
          <a:bodyPr wrap="none" rtlCol="0" anchor="ctr" anchorCtr="0">
            <a:spAutoFit/>
          </a:bodyPr>
          <a:lstStyle/>
          <a:p>
            <a:pPr algn="ctr"/>
            <a:r>
              <a:rPr lang="en-US" sz="2400" spc="600" dirty="0" smtClean="0">
                <a:solidFill>
                  <a:schemeClr val="tx1">
                    <a:lumMod val="20000"/>
                    <a:lumOff val="80000"/>
                  </a:schemeClr>
                </a:solidFill>
                <a:latin typeface="Montserrat" charset="0"/>
                <a:ea typeface="Montserrat" charset="0"/>
                <a:cs typeface="Montserrat" charset="0"/>
              </a:rPr>
              <a:t>AUDIO ANALYSING</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17" name="TextBox 16"/>
          <p:cNvSpPr txBox="1"/>
          <p:nvPr/>
        </p:nvSpPr>
        <p:spPr>
          <a:xfrm>
            <a:off x="1509297" y="3339204"/>
            <a:ext cx="21262780" cy="5909310"/>
          </a:xfrm>
          <a:prstGeom prst="rect">
            <a:avLst/>
          </a:prstGeom>
          <a:noFill/>
        </p:spPr>
        <p:txBody>
          <a:bodyPr wrap="square" rtlCol="0" anchor="t" anchorCtr="0">
            <a:spAutoFit/>
          </a:bodyPr>
          <a:lstStyle/>
          <a:p>
            <a:pPr>
              <a:lnSpc>
                <a:spcPct val="150000"/>
              </a:lnSpc>
            </a:pPr>
            <a:r>
              <a:rPr lang="en-US" dirty="0">
                <a:solidFill>
                  <a:schemeClr val="tx2"/>
                </a:solidFill>
                <a:latin typeface="Calibri" panose="020F0502020204030204" pitchFamily="34" charset="0"/>
                <a:ea typeface="Montserrat" charset="0"/>
                <a:cs typeface="Calibri" panose="020F0502020204030204" pitchFamily="34" charset="0"/>
              </a:rPr>
              <a:t>"The WebAudio PI provides a powerful and versatile system for controlling audio on the Web, allowing developers to choose audio sources, add effects to audio, create audio visualizations, apply spatial effects (such as panning) and much more</a:t>
            </a:r>
            <a:r>
              <a:rPr lang="en-US" dirty="0" smtClean="0">
                <a:solidFill>
                  <a:schemeClr val="tx2"/>
                </a:solidFill>
                <a:latin typeface="Calibri" panose="020F0502020204030204" pitchFamily="34" charset="0"/>
                <a:ea typeface="Montserrat" charset="0"/>
                <a:cs typeface="Calibri" panose="020F0502020204030204" pitchFamily="34" charset="0"/>
              </a:rPr>
              <a:t>.“</a:t>
            </a:r>
          </a:p>
          <a:p>
            <a:pPr>
              <a:lnSpc>
                <a:spcPct val="150000"/>
              </a:lnSpc>
            </a:pPr>
            <a:endParaRPr lang="en-US" b="1" dirty="0" smtClean="0">
              <a:solidFill>
                <a:schemeClr val="tx2"/>
              </a:solidFill>
              <a:latin typeface="Calibri" panose="020F0502020204030204" pitchFamily="34" charset="0"/>
              <a:ea typeface="Montserrat" charset="0"/>
              <a:cs typeface="Calibri" panose="020F0502020204030204" pitchFamily="34" charset="0"/>
            </a:endParaRPr>
          </a:p>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Things I’ll go into:</a:t>
            </a:r>
          </a:p>
          <a:p>
            <a:pPr marL="571500" indent="-571500">
              <a:lnSpc>
                <a:spcPct val="150000"/>
              </a:lnSpc>
              <a:buFont typeface="Arial" panose="020B0604020202020204" pitchFamily="34" charset="0"/>
              <a:buChar char="•"/>
            </a:pPr>
            <a:r>
              <a:rPr lang="en-US" dirty="0" smtClean="0">
                <a:solidFill>
                  <a:schemeClr val="tx2"/>
                </a:solidFill>
                <a:latin typeface="Calibri" panose="020F0502020204030204" pitchFamily="34" charset="0"/>
                <a:ea typeface="Montserrat" charset="0"/>
                <a:cs typeface="Calibri" panose="020F0502020204030204" pitchFamily="34" charset="0"/>
              </a:rPr>
              <a:t>Fast Fourier Transform (FFT)</a:t>
            </a:r>
          </a:p>
          <a:p>
            <a:pPr marL="571500" indent="-571500">
              <a:lnSpc>
                <a:spcPct val="150000"/>
              </a:lnSpc>
              <a:buFont typeface="Arial" panose="020B0604020202020204" pitchFamily="34" charset="0"/>
              <a:buChar char="•"/>
            </a:pPr>
            <a:r>
              <a:rPr lang="en-US" b="1" dirty="0" smtClean="0">
                <a:solidFill>
                  <a:schemeClr val="tx2"/>
                </a:solidFill>
                <a:latin typeface="Calibri" panose="020F0502020204030204" pitchFamily="34" charset="0"/>
                <a:ea typeface="Montserrat" charset="0"/>
                <a:cs typeface="Calibri" panose="020F0502020204030204" pitchFamily="34" charset="0"/>
              </a:rPr>
              <a:t>AnalyserNode</a:t>
            </a:r>
            <a:r>
              <a:rPr lang="en-US" dirty="0" smtClean="0">
                <a:solidFill>
                  <a:schemeClr val="tx2"/>
                </a:solidFill>
                <a:latin typeface="Calibri" panose="020F0502020204030204" pitchFamily="34" charset="0"/>
                <a:ea typeface="Montserrat" charset="0"/>
                <a:cs typeface="Calibri" panose="020F0502020204030204" pitchFamily="34" charset="0"/>
              </a:rPr>
              <a:t> from the WebAudio API</a:t>
            </a:r>
            <a:endParaRPr lang="en-US" dirty="0">
              <a:solidFill>
                <a:schemeClr val="tx2"/>
              </a:solidFill>
              <a:latin typeface="Calibri" panose="020F0502020204030204" pitchFamily="34" charset="0"/>
              <a:ea typeface="Montserrat" charset="0"/>
              <a:cs typeface="Calibri" panose="020F0502020204030204" pitchFamily="34" charset="0"/>
            </a:endParaRPr>
          </a:p>
        </p:txBody>
      </p:sp>
    </p:spTree>
    <p:extLst>
      <p:ext uri="{BB962C8B-B14F-4D97-AF65-F5344CB8AC3E}">
        <p14:creationId xmlns:p14="http://schemas.microsoft.com/office/powerpoint/2010/main" val="3192866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03666" y="1150575"/>
            <a:ext cx="9170331"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Fast Fourier Transform</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85559" y="717123"/>
            <a:ext cx="4006546"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AUDIO ANALYSING</a:t>
            </a:r>
            <a:endParaRPr lang="en-US" sz="2400" spc="600" dirty="0">
              <a:solidFill>
                <a:schemeClr val="tx1">
                  <a:lumMod val="20000"/>
                  <a:lumOff val="80000"/>
                </a:schemeClr>
              </a:solidFill>
              <a:latin typeface="Montserrat" charset="0"/>
              <a:ea typeface="Montserrat" charset="0"/>
              <a:cs typeface="Montserrat" charset="0"/>
            </a:endParaRPr>
          </a:p>
        </p:txBody>
      </p:sp>
      <p:pic>
        <p:nvPicPr>
          <p:cNvPr id="8194" name="Picture 2" descr="https://camo.githubusercontent.com/c7e00e9224009d10de1ba6dabca1ae3563a1ceea/68747470733a2f2f6d69726f2e6d656469756d2e636f6d2f6d61782f323030302f312a38653273614530356b3051786e414b714d426d685441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950" y="3758078"/>
            <a:ext cx="17049750" cy="857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60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03666" y="1150575"/>
            <a:ext cx="9170331"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Fast Fourier Transform</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85555" y="717123"/>
            <a:ext cx="4006546"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AUDIO ANALYSING</a:t>
            </a:r>
            <a:endParaRPr lang="en-US" sz="2400" spc="600" dirty="0">
              <a:solidFill>
                <a:schemeClr val="tx1">
                  <a:lumMod val="20000"/>
                  <a:lumOff val="80000"/>
                </a:schemeClr>
              </a:solidFill>
              <a:latin typeface="Montserrat" charset="0"/>
              <a:ea typeface="Montserrat" charset="0"/>
              <a:cs typeface="Montserrat" charset="0"/>
            </a:endParaRPr>
          </a:p>
        </p:txBody>
      </p:sp>
      <p:pic>
        <p:nvPicPr>
          <p:cNvPr id="9218" name="Picture 2" descr="https://camo.githubusercontent.com/e447939cd7b4c37afa080c734f7a083f799e86c9/68747470733a2f2f6d69726f2e6d656469756d2e636f6d2f6d61782f313430302f312a652d5f7a3830426e62485779465466524c626c4a5f772e6769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596" y="4466491"/>
            <a:ext cx="13132457" cy="7616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09297" y="3339204"/>
            <a:ext cx="21262780" cy="837473"/>
          </a:xfrm>
          <a:prstGeom prst="rect">
            <a:avLst/>
          </a:prstGeom>
          <a:noFill/>
        </p:spPr>
        <p:txBody>
          <a:bodyPr wrap="square" rtlCol="0" anchor="t" anchorCtr="0">
            <a:spAutoFit/>
          </a:bodyPr>
          <a:lstStyle/>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ELI5: Fast Fourier Transform is like a recipe finder.</a:t>
            </a:r>
            <a:endParaRPr lang="en-US" dirty="0">
              <a:solidFill>
                <a:schemeClr val="tx2"/>
              </a:solidFill>
              <a:latin typeface="Calibri" panose="020F0502020204030204" pitchFamily="34" charset="0"/>
              <a:ea typeface="Montserrat" charset="0"/>
              <a:cs typeface="Calibri" panose="020F0502020204030204" pitchFamily="34" charset="0"/>
            </a:endParaRPr>
          </a:p>
        </p:txBody>
      </p:sp>
    </p:spTree>
    <p:extLst>
      <p:ext uri="{BB962C8B-B14F-4D97-AF65-F5344CB8AC3E}">
        <p14:creationId xmlns:p14="http://schemas.microsoft.com/office/powerpoint/2010/main" val="2228324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55365" y="1150575"/>
            <a:ext cx="5666936"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AnalyserNode</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85555" y="717123"/>
            <a:ext cx="4006546"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AUDIO ANALYSING</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11" name="TextBox 10"/>
          <p:cNvSpPr txBox="1"/>
          <p:nvPr/>
        </p:nvSpPr>
        <p:spPr>
          <a:xfrm>
            <a:off x="1509297" y="3339204"/>
            <a:ext cx="21262780" cy="8402300"/>
          </a:xfrm>
          <a:prstGeom prst="rect">
            <a:avLst/>
          </a:prstGeom>
          <a:noFill/>
        </p:spPr>
        <p:txBody>
          <a:bodyPr wrap="square" rtlCol="0" anchor="t" anchorCtr="0">
            <a:spAutoFit/>
          </a:bodyPr>
          <a:lstStyle/>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We’ll </a:t>
            </a:r>
            <a:r>
              <a:rPr lang="en-US" dirty="0">
                <a:solidFill>
                  <a:schemeClr val="tx2"/>
                </a:solidFill>
                <a:latin typeface="Calibri" panose="020F0502020204030204" pitchFamily="34" charset="0"/>
                <a:ea typeface="Montserrat" charset="0"/>
                <a:cs typeface="Calibri" panose="020F0502020204030204" pitchFamily="34" charset="0"/>
              </a:rPr>
              <a:t>use </a:t>
            </a:r>
            <a:r>
              <a:rPr lang="en-US" b="1" dirty="0">
                <a:solidFill>
                  <a:schemeClr val="tx2"/>
                </a:solidFill>
                <a:latin typeface="Calibri" panose="020F0502020204030204" pitchFamily="34" charset="0"/>
                <a:ea typeface="Montserrat" charset="0"/>
                <a:cs typeface="Calibri" panose="020F0502020204030204" pitchFamily="34" charset="0"/>
              </a:rPr>
              <a:t>getFloatFrequencyData</a:t>
            </a:r>
            <a:r>
              <a:rPr lang="en-US" b="1" dirty="0" smtClean="0">
                <a:solidFill>
                  <a:schemeClr val="tx2"/>
                </a:solidFill>
                <a:latin typeface="Calibri" panose="020F0502020204030204" pitchFamily="34" charset="0"/>
                <a:ea typeface="Montserrat" charset="0"/>
                <a:cs typeface="Calibri" panose="020F0502020204030204" pitchFamily="34" charset="0"/>
              </a:rPr>
              <a:t>() </a:t>
            </a:r>
            <a:r>
              <a:rPr lang="en-US" dirty="0" smtClean="0">
                <a:solidFill>
                  <a:schemeClr val="tx2"/>
                </a:solidFill>
                <a:latin typeface="Calibri" panose="020F0502020204030204" pitchFamily="34" charset="0"/>
                <a:ea typeface="Montserrat" charset="0"/>
                <a:cs typeface="Calibri" panose="020F0502020204030204" pitchFamily="34" charset="0"/>
              </a:rPr>
              <a:t>method, which uses </a:t>
            </a:r>
            <a:r>
              <a:rPr lang="en-US" dirty="0">
                <a:solidFill>
                  <a:schemeClr val="tx2"/>
                </a:solidFill>
                <a:latin typeface="Calibri" panose="020F0502020204030204" pitchFamily="34" charset="0"/>
                <a:ea typeface="Montserrat" charset="0"/>
                <a:cs typeface="Calibri" panose="020F0502020204030204" pitchFamily="34" charset="0"/>
              </a:rPr>
              <a:t>FFT under the hood to determine the frequency </a:t>
            </a:r>
            <a:r>
              <a:rPr lang="en-US" dirty="0" smtClean="0">
                <a:solidFill>
                  <a:schemeClr val="tx2"/>
                </a:solidFill>
                <a:latin typeface="Calibri" panose="020F0502020204030204" pitchFamily="34" charset="0"/>
                <a:ea typeface="Montserrat" charset="0"/>
                <a:cs typeface="Calibri" panose="020F0502020204030204" pitchFamily="34" charset="0"/>
              </a:rPr>
              <a:t>domain.</a:t>
            </a:r>
          </a:p>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The </a:t>
            </a:r>
            <a:r>
              <a:rPr lang="en-US" dirty="0">
                <a:solidFill>
                  <a:schemeClr val="tx2"/>
                </a:solidFill>
                <a:latin typeface="Calibri" panose="020F0502020204030204" pitchFamily="34" charset="0"/>
                <a:ea typeface="Montserrat" charset="0"/>
                <a:cs typeface="Calibri" panose="020F0502020204030204" pitchFamily="34" charset="0"/>
              </a:rPr>
              <a:t>returned value is a normalized array of values between 0 and 255, representing the power value (amplitude) of the sound at each calculated frequency.</a:t>
            </a:r>
          </a:p>
          <a:p>
            <a:pPr>
              <a:lnSpc>
                <a:spcPct val="150000"/>
              </a:lnSpc>
            </a:pPr>
            <a:endParaRPr lang="en-US" dirty="0">
              <a:solidFill>
                <a:schemeClr val="tx2"/>
              </a:solidFill>
              <a:latin typeface="Calibri" panose="020F0502020204030204" pitchFamily="34" charset="0"/>
              <a:ea typeface="Montserrat" charset="0"/>
              <a:cs typeface="Calibri" panose="020F0502020204030204" pitchFamily="34" charset="0"/>
            </a:endParaRPr>
          </a:p>
          <a:p>
            <a:pPr>
              <a:lnSpc>
                <a:spcPct val="150000"/>
              </a:lnSpc>
            </a:pPr>
            <a:r>
              <a:rPr lang="en-US" dirty="0">
                <a:solidFill>
                  <a:schemeClr val="tx2"/>
                </a:solidFill>
                <a:latin typeface="Calibri" panose="020F0502020204030204" pitchFamily="34" charset="0"/>
                <a:ea typeface="Montserrat" charset="0"/>
                <a:cs typeface="Calibri" panose="020F0502020204030204" pitchFamily="34" charset="0"/>
              </a:rPr>
              <a:t>For example</a:t>
            </a:r>
            <a:r>
              <a:rPr lang="en-US" dirty="0" smtClean="0">
                <a:solidFill>
                  <a:schemeClr val="tx2"/>
                </a:solidFill>
                <a:latin typeface="Calibri" panose="020F0502020204030204" pitchFamily="34" charset="0"/>
                <a:ea typeface="Montserrat" charset="0"/>
                <a:cs typeface="Calibri" panose="020F0502020204030204" pitchFamily="34" charset="0"/>
              </a:rPr>
              <a:t>:</a:t>
            </a:r>
            <a:endParaRPr lang="en-US" dirty="0">
              <a:solidFill>
                <a:schemeClr val="tx2"/>
              </a:solidFill>
              <a:latin typeface="Calibri" panose="020F0502020204030204" pitchFamily="34" charset="0"/>
              <a:ea typeface="Montserrat" charset="0"/>
              <a:cs typeface="Calibri" panose="020F0502020204030204" pitchFamily="34" charset="0"/>
            </a:endParaRPr>
          </a:p>
          <a:p>
            <a:pPr marL="571500" indent="-571500">
              <a:lnSpc>
                <a:spcPct val="150000"/>
              </a:lnSpc>
              <a:buFont typeface="Arial" panose="020B0604020202020204" pitchFamily="34" charset="0"/>
              <a:buChar char="•"/>
            </a:pPr>
            <a:r>
              <a:rPr lang="en-US" dirty="0">
                <a:solidFill>
                  <a:schemeClr val="tx2"/>
                </a:solidFill>
                <a:latin typeface="Calibri" panose="020F0502020204030204" pitchFamily="34" charset="0"/>
                <a:ea typeface="Montserrat" charset="0"/>
                <a:cs typeface="Calibri" panose="020F0502020204030204" pitchFamily="34" charset="0"/>
              </a:rPr>
              <a:t>1000Hz: 255 (loud),</a:t>
            </a:r>
          </a:p>
          <a:p>
            <a:pPr marL="571500" indent="-571500">
              <a:lnSpc>
                <a:spcPct val="150000"/>
              </a:lnSpc>
              <a:buFont typeface="Arial" panose="020B0604020202020204" pitchFamily="34" charset="0"/>
              <a:buChar char="•"/>
            </a:pPr>
            <a:r>
              <a:rPr lang="en-US" dirty="0">
                <a:solidFill>
                  <a:schemeClr val="tx2"/>
                </a:solidFill>
                <a:latin typeface="Calibri" panose="020F0502020204030204" pitchFamily="34" charset="0"/>
                <a:ea typeface="Montserrat" charset="0"/>
                <a:cs typeface="Calibri" panose="020F0502020204030204" pitchFamily="34" charset="0"/>
              </a:rPr>
              <a:t>2000Hz: 196 (less loud),</a:t>
            </a:r>
          </a:p>
          <a:p>
            <a:pPr marL="571500" indent="-571500">
              <a:lnSpc>
                <a:spcPct val="150000"/>
              </a:lnSpc>
              <a:buFont typeface="Arial" panose="020B0604020202020204" pitchFamily="34" charset="0"/>
              <a:buChar char="•"/>
            </a:pPr>
            <a:r>
              <a:rPr lang="en-US" dirty="0">
                <a:solidFill>
                  <a:schemeClr val="tx2"/>
                </a:solidFill>
                <a:latin typeface="Calibri" panose="020F0502020204030204" pitchFamily="34" charset="0"/>
                <a:ea typeface="Montserrat" charset="0"/>
                <a:cs typeface="Calibri" panose="020F0502020204030204" pitchFamily="34" charset="0"/>
              </a:rPr>
              <a:t>3000Hz: 40 (less less loud),</a:t>
            </a:r>
          </a:p>
          <a:p>
            <a:pPr marL="571500" indent="-571500">
              <a:lnSpc>
                <a:spcPct val="150000"/>
              </a:lnSpc>
              <a:buFont typeface="Arial" panose="020B0604020202020204" pitchFamily="34" charset="0"/>
              <a:buChar char="•"/>
            </a:pPr>
            <a:r>
              <a:rPr lang="en-US" dirty="0">
                <a:solidFill>
                  <a:schemeClr val="tx2"/>
                </a:solidFill>
                <a:latin typeface="Calibri" panose="020F0502020204030204" pitchFamily="34" charset="0"/>
                <a:ea typeface="Montserrat" charset="0"/>
                <a:cs typeface="Calibri" panose="020F0502020204030204" pitchFamily="34" charset="0"/>
              </a:rPr>
              <a:t>4000Hz: 0 (silent at this frequency),</a:t>
            </a:r>
          </a:p>
          <a:p>
            <a:pPr marL="571500" indent="-571500">
              <a:lnSpc>
                <a:spcPct val="150000"/>
              </a:lnSpc>
              <a:buFont typeface="Arial" panose="020B0604020202020204" pitchFamily="34" charset="0"/>
              <a:buChar char="•"/>
            </a:pPr>
            <a:r>
              <a:rPr lang="en-US" dirty="0">
                <a:solidFill>
                  <a:schemeClr val="tx2"/>
                </a:solidFill>
                <a:latin typeface="Calibri" panose="020F0502020204030204" pitchFamily="34" charset="0"/>
                <a:ea typeface="Montserrat" charset="0"/>
                <a:cs typeface="Calibri" panose="020F0502020204030204" pitchFamily="34" charset="0"/>
              </a:rPr>
              <a:t>...</a:t>
            </a:r>
            <a:endParaRPr lang="en-US" dirty="0">
              <a:solidFill>
                <a:schemeClr val="tx2"/>
              </a:solidFill>
              <a:latin typeface="Calibri" panose="020F0502020204030204" pitchFamily="34" charset="0"/>
              <a:ea typeface="Montserrat" charset="0"/>
              <a:cs typeface="Calibri" panose="020F0502020204030204" pitchFamily="34" charset="0"/>
            </a:endParaRPr>
          </a:p>
        </p:txBody>
      </p:sp>
    </p:spTree>
    <p:extLst>
      <p:ext uri="{BB962C8B-B14F-4D97-AF65-F5344CB8AC3E}">
        <p14:creationId xmlns:p14="http://schemas.microsoft.com/office/powerpoint/2010/main" val="3738302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787635" y="1150575"/>
            <a:ext cx="8802410"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Processing &amp; Display</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520" y="717123"/>
            <a:ext cx="3440622"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GENERAL FLOW</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11" name="TextBox 10"/>
          <p:cNvSpPr txBox="1"/>
          <p:nvPr/>
        </p:nvSpPr>
        <p:spPr>
          <a:xfrm>
            <a:off x="1509297" y="3339204"/>
            <a:ext cx="21262780" cy="3330464"/>
          </a:xfrm>
          <a:prstGeom prst="rect">
            <a:avLst/>
          </a:prstGeom>
          <a:noFill/>
        </p:spPr>
        <p:txBody>
          <a:bodyPr wrap="square" rtlCol="0" anchor="t" anchorCtr="0">
            <a:spAutoFit/>
          </a:bodyPr>
          <a:lstStyle/>
          <a:p>
            <a:pPr marL="742950" indent="-742950">
              <a:lnSpc>
                <a:spcPct val="150000"/>
              </a:lnSpc>
              <a:buFont typeface="+mj-lt"/>
              <a:buAutoNum type="arabicPeriod"/>
            </a:pPr>
            <a:r>
              <a:rPr lang="en-US" dirty="0">
                <a:solidFill>
                  <a:schemeClr val="tx2"/>
                </a:solidFill>
                <a:latin typeface="Calibri" panose="020F0502020204030204" pitchFamily="34" charset="0"/>
                <a:ea typeface="Montserrat" charset="0"/>
                <a:cs typeface="Calibri" panose="020F0502020204030204" pitchFamily="34" charset="0"/>
              </a:rPr>
              <a:t>Input a sample audio file</a:t>
            </a:r>
          </a:p>
          <a:p>
            <a:pPr marL="742950" indent="-742950">
              <a:lnSpc>
                <a:spcPct val="150000"/>
              </a:lnSpc>
              <a:buFont typeface="+mj-lt"/>
              <a:buAutoNum type="arabicPeriod"/>
            </a:pPr>
            <a:r>
              <a:rPr lang="en-US" dirty="0">
                <a:solidFill>
                  <a:schemeClr val="tx2"/>
                </a:solidFill>
                <a:latin typeface="Calibri" panose="020F0502020204030204" pitchFamily="34" charset="0"/>
                <a:ea typeface="Montserrat" charset="0"/>
                <a:cs typeface="Calibri" panose="020F0502020204030204" pitchFamily="34" charset="0"/>
              </a:rPr>
              <a:t>Use the WebAudio API &amp; Fast Fourier Transform (FFT) to convert the audio soundwave into frequency-domain data</a:t>
            </a:r>
          </a:p>
          <a:p>
            <a:pPr marL="742950" indent="-742950">
              <a:lnSpc>
                <a:spcPct val="150000"/>
              </a:lnSpc>
              <a:buFont typeface="+mj-lt"/>
              <a:buAutoNum type="arabicPeriod"/>
            </a:pPr>
            <a:r>
              <a:rPr lang="en-US" dirty="0">
                <a:solidFill>
                  <a:schemeClr val="tx2"/>
                </a:solidFill>
                <a:latin typeface="Calibri" panose="020F0502020204030204" pitchFamily="34" charset="0"/>
                <a:ea typeface="Montserrat" charset="0"/>
                <a:cs typeface="Calibri" panose="020F0502020204030204" pitchFamily="34" charset="0"/>
              </a:rPr>
              <a:t>Base on the data, render the shapes to visualize it with three.js</a:t>
            </a:r>
            <a:endParaRPr lang="en-US" dirty="0" smtClean="0">
              <a:solidFill>
                <a:schemeClr val="tx2"/>
              </a:solidFill>
              <a:latin typeface="Calibri" panose="020F0502020204030204" pitchFamily="34" charset="0"/>
              <a:ea typeface="Montserrat" charset="0"/>
              <a:cs typeface="Calibri" panose="020F0502020204030204" pitchFamily="34" charset="0"/>
            </a:endParaRPr>
          </a:p>
        </p:txBody>
      </p:sp>
    </p:spTree>
    <p:extLst>
      <p:ext uri="{BB962C8B-B14F-4D97-AF65-F5344CB8AC3E}">
        <p14:creationId xmlns:p14="http://schemas.microsoft.com/office/powerpoint/2010/main" val="178048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usical Circle Round - Free vector graphic on Pixabay"/>
          <p:cNvPicPr>
            <a:picLocks noChangeAspect="1" noChangeArrowheads="1"/>
          </p:cNvPicPr>
          <p:nvPr/>
        </p:nvPicPr>
        <p:blipFill>
          <a:blip r:embed="rId3" cstate="email">
            <a:extLst>
              <a:ext uri="{BEBA8EAE-BF5A-486C-A8C5-ECC9F3942E4B}">
                <a14:imgProps xmlns:a14="http://schemas.microsoft.com/office/drawing/2010/main">
                  <a14:imgLayer r:embed="rId4">
                    <a14:imgEffect>
                      <a14:artisticPhotocopy trans="10000"/>
                    </a14:imgEffect>
                  </a14:imgLayer>
                </a14:imgProps>
              </a:ext>
              <a:ext uri="{28A0092B-C50C-407E-A947-70E740481C1C}">
                <a14:useLocalDpi xmlns:a14="http://schemas.microsoft.com/office/drawing/2010/main" val="0"/>
              </a:ext>
            </a:extLst>
          </a:blip>
          <a:srcRect/>
          <a:stretch>
            <a:fillRect/>
          </a:stretch>
        </p:blipFill>
        <p:spPr bwMode="auto">
          <a:xfrm>
            <a:off x="7249014" y="1918189"/>
            <a:ext cx="9879622" cy="9879622"/>
          </a:xfrm>
          <a:prstGeom prst="rect">
            <a:avLst/>
          </a:prstGeom>
          <a:noFill/>
        </p:spPr>
      </p:pic>
      <p:sp>
        <p:nvSpPr>
          <p:cNvPr id="16" name="TextBox 15"/>
          <p:cNvSpPr txBox="1"/>
          <p:nvPr/>
        </p:nvSpPr>
        <p:spPr>
          <a:xfrm>
            <a:off x="10287343" y="6048740"/>
            <a:ext cx="3802965" cy="1618520"/>
          </a:xfrm>
          <a:prstGeom prst="rect">
            <a:avLst/>
          </a:prstGeom>
          <a:noFill/>
        </p:spPr>
        <p:txBody>
          <a:bodyPr wrap="none" lIns="365760" tIns="0" rIns="0" bIns="0" rtlCol="0">
            <a:spAutoFit/>
          </a:bodyPr>
          <a:lstStyle/>
          <a:p>
            <a:pPr algn="ctr">
              <a:lnSpc>
                <a:spcPct val="150000"/>
              </a:lnSpc>
            </a:pPr>
            <a:r>
              <a:rPr lang="en-US" sz="8000" b="1" spc="3000" dirty="0" smtClean="0">
                <a:solidFill>
                  <a:schemeClr val="tx2"/>
                </a:solidFill>
                <a:latin typeface="Montserrat" charset="0"/>
                <a:ea typeface="Montserrat" charset="0"/>
                <a:cs typeface="Montserrat" charset="0"/>
              </a:rPr>
              <a:t>Q&amp;A</a:t>
            </a:r>
            <a:endParaRPr lang="en-US" sz="8000" b="1" spc="3000" dirty="0">
              <a:solidFill>
                <a:schemeClr val="accent2"/>
              </a:solidFill>
              <a:latin typeface="Montserrat" charset="0"/>
              <a:ea typeface="Montserrat" charset="0"/>
              <a:cs typeface="Montserrat" charset="0"/>
            </a:endParaRPr>
          </a:p>
        </p:txBody>
      </p:sp>
      <p:grpSp>
        <p:nvGrpSpPr>
          <p:cNvPr id="12" name="Group 11"/>
          <p:cNvGrpSpPr/>
          <p:nvPr/>
        </p:nvGrpSpPr>
        <p:grpSpPr>
          <a:xfrm>
            <a:off x="0" y="0"/>
            <a:ext cx="23897489" cy="13300666"/>
            <a:chOff x="0" y="0"/>
            <a:chExt cx="23897489" cy="13300666"/>
          </a:xfrm>
        </p:grpSpPr>
        <p:pic>
          <p:nvPicPr>
            <p:cNvPr id="21" name="Picture 2" descr="Home | Golang Vietnam"/>
            <p:cNvPicPr>
              <a:picLocks noChangeAspect="1" noChangeArrowheads="1"/>
            </p:cNvPicPr>
            <p:nvPr/>
          </p:nvPicPr>
          <p:blipFill rotWithShape="1">
            <a:blip r:embed="rId5">
              <a:extLst>
                <a:ext uri="{28A0092B-C50C-407E-A947-70E740481C1C}">
                  <a14:useLocalDpi xmlns:a14="http://schemas.microsoft.com/office/drawing/2010/main" val="0"/>
                </a:ext>
              </a:extLst>
            </a:blip>
            <a:srcRect t="21451" b="22326"/>
            <a:stretch/>
          </p:blipFill>
          <p:spPr bwMode="auto">
            <a:xfrm>
              <a:off x="0" y="0"/>
              <a:ext cx="3661014" cy="15298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1534997" y="472543"/>
              <a:ext cx="2362492" cy="584775"/>
            </a:xfrm>
            <a:prstGeom prst="rect">
              <a:avLst/>
            </a:prstGeom>
            <a:noFill/>
          </p:spPr>
          <p:txBody>
            <a:bodyPr wrap="square" rtlCol="0" anchor="ctr" anchorCtr="0">
              <a:spAutoFit/>
            </a:bodyPr>
            <a:lstStyle/>
            <a:p>
              <a:pPr algn="ctr"/>
              <a:r>
                <a:rPr lang="en-US" sz="3200" b="1" dirty="0" smtClean="0">
                  <a:solidFill>
                    <a:schemeClr val="tx1">
                      <a:lumMod val="20000"/>
                      <a:lumOff val="80000"/>
                    </a:schemeClr>
                  </a:solidFill>
                  <a:latin typeface="Montserrat" charset="0"/>
                  <a:ea typeface="Montserrat" charset="0"/>
                  <a:cs typeface="Montserrat" charset="0"/>
                </a:rPr>
                <a:t>TechRadar</a:t>
              </a:r>
              <a:endParaRPr lang="en-US" sz="3200" b="1" dirty="0">
                <a:solidFill>
                  <a:schemeClr val="tx1">
                    <a:lumMod val="20000"/>
                    <a:lumOff val="80000"/>
                  </a:schemeClr>
                </a:solidFill>
                <a:latin typeface="Montserrat" charset="0"/>
                <a:ea typeface="Montserrat" charset="0"/>
                <a:cs typeface="Montserrat" charset="0"/>
              </a:endParaRPr>
            </a:p>
          </p:txBody>
        </p:sp>
        <p:sp>
          <p:nvSpPr>
            <p:cNvPr id="11" name="TextBox 10"/>
            <p:cNvSpPr txBox="1"/>
            <p:nvPr/>
          </p:nvSpPr>
          <p:spPr>
            <a:xfrm>
              <a:off x="21675406" y="12839001"/>
              <a:ext cx="2222083" cy="461665"/>
            </a:xfrm>
            <a:prstGeom prst="rect">
              <a:avLst/>
            </a:prstGeom>
            <a:noFill/>
          </p:spPr>
          <p:txBody>
            <a:bodyPr wrap="none" rtlCol="0">
              <a:spAutoFit/>
            </a:bodyPr>
            <a:lstStyle/>
            <a:p>
              <a:r>
                <a:rPr lang="en-US" sz="2400" dirty="0" smtClean="0">
                  <a:solidFill>
                    <a:srgbClr val="E5E5E5"/>
                  </a:solidFill>
                  <a:latin typeface="Montserrat"/>
                </a:rPr>
                <a:t>May 17</a:t>
              </a:r>
              <a:r>
                <a:rPr lang="en-US" sz="2400" baseline="30000" dirty="0" smtClean="0">
                  <a:solidFill>
                    <a:srgbClr val="E5E5E5"/>
                  </a:solidFill>
                  <a:latin typeface="Montserrat"/>
                </a:rPr>
                <a:t>th</a:t>
              </a:r>
              <a:r>
                <a:rPr lang="en-US" sz="2400" dirty="0" smtClean="0">
                  <a:solidFill>
                    <a:srgbClr val="E5E5E5"/>
                  </a:solidFill>
                  <a:latin typeface="Montserrat"/>
                </a:rPr>
                <a:t>, 2020</a:t>
              </a:r>
              <a:endParaRPr lang="en-US" sz="2400" dirty="0">
                <a:solidFill>
                  <a:srgbClr val="E5E5E5"/>
                </a:solidFill>
                <a:latin typeface="Montserrat"/>
              </a:endParaRPr>
            </a:p>
          </p:txBody>
        </p:sp>
      </p:grpSp>
    </p:spTree>
    <p:extLst>
      <p:ext uri="{BB962C8B-B14F-4D97-AF65-F5344CB8AC3E}">
        <p14:creationId xmlns:p14="http://schemas.microsoft.com/office/powerpoint/2010/main" val="199925497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43112" y="1150575"/>
            <a:ext cx="3810660"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Overview</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4491933"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88034" y="727016"/>
            <a:ext cx="5754845" cy="461665"/>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 AUDIO </a:t>
            </a:r>
            <a:r>
              <a:rPr lang="en-US" sz="2400" spc="600" dirty="0" smtClean="0">
                <a:solidFill>
                  <a:schemeClr val="tx1">
                    <a:lumMod val="20000"/>
                    <a:lumOff val="80000"/>
                  </a:schemeClr>
                </a:solidFill>
                <a:latin typeface="Montserrat" charset="0"/>
                <a:ea typeface="Montserrat" charset="0"/>
                <a:cs typeface="Montserrat" charset="0"/>
              </a:rPr>
              <a:t>VISUALIZER</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27" name="Subtitle 2"/>
          <p:cNvSpPr txBox="1">
            <a:spLocks/>
          </p:cNvSpPr>
          <p:nvPr/>
        </p:nvSpPr>
        <p:spPr>
          <a:xfrm>
            <a:off x="1360437" y="4233597"/>
            <a:ext cx="8610040" cy="179575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This is not a </a:t>
            </a:r>
            <a:r>
              <a:rPr lang="en-US" sz="3600" i="1" dirty="0" smtClean="0">
                <a:solidFill>
                  <a:srgbClr val="000000"/>
                </a:solidFill>
                <a:latin typeface="Calibri" panose="020F0502020204030204" pitchFamily="34" charset="0"/>
                <a:ea typeface="Source Sans Pro" charset="0"/>
                <a:cs typeface="Calibri" panose="020F0502020204030204" pitchFamily="34" charset="0"/>
              </a:rPr>
              <a:t>guide</a:t>
            </a:r>
            <a:r>
              <a:rPr lang="en-US" sz="3600" b="1" i="1" dirty="0" smtClean="0">
                <a:solidFill>
                  <a:srgbClr val="000000"/>
                </a:solidFill>
                <a:latin typeface="Calibri" panose="020F0502020204030204" pitchFamily="34" charset="0"/>
                <a:ea typeface="Source Sans Pro" charset="0"/>
                <a:cs typeface="Calibri" panose="020F0502020204030204" pitchFamily="34" charset="0"/>
              </a:rPr>
              <a:t>, </a:t>
            </a:r>
            <a:r>
              <a:rPr lang="en-US" sz="3600" dirty="0" smtClean="0">
                <a:solidFill>
                  <a:srgbClr val="000000"/>
                </a:solidFill>
                <a:latin typeface="Calibri" panose="020F0502020204030204" pitchFamily="34" charset="0"/>
                <a:ea typeface="Source Sans Pro" charset="0"/>
                <a:cs typeface="Calibri" panose="020F0502020204030204" pitchFamily="34" charset="0"/>
              </a:rPr>
              <a:t>but a </a:t>
            </a:r>
            <a:r>
              <a:rPr lang="en-US" sz="3600" i="1" dirty="0" smtClean="0">
                <a:solidFill>
                  <a:srgbClr val="000000"/>
                </a:solidFill>
                <a:latin typeface="Calibri" panose="020F0502020204030204" pitchFamily="34" charset="0"/>
                <a:ea typeface="Source Sans Pro" charset="0"/>
                <a:cs typeface="Calibri" panose="020F0502020204030204" pitchFamily="34" charset="0"/>
              </a:rPr>
              <a:t>sum-up</a:t>
            </a:r>
            <a:r>
              <a:rPr lang="en-US" sz="3600" b="1" i="1" dirty="0" smtClean="0">
                <a:solidFill>
                  <a:srgbClr val="000000"/>
                </a:solidFill>
                <a:latin typeface="Calibri" panose="020F0502020204030204" pitchFamily="34" charset="0"/>
                <a:ea typeface="Source Sans Pro" charset="0"/>
                <a:cs typeface="Calibri" panose="020F0502020204030204" pitchFamily="34" charset="0"/>
              </a:rPr>
              <a:t> </a:t>
            </a:r>
            <a:r>
              <a:rPr lang="en-US" sz="3600" dirty="0" smtClean="0">
                <a:solidFill>
                  <a:srgbClr val="000000"/>
                </a:solidFill>
                <a:latin typeface="Calibri" panose="020F0502020204030204" pitchFamily="34" charset="0"/>
                <a:ea typeface="Source Sans Pro" charset="0"/>
                <a:cs typeface="Calibri" panose="020F0502020204030204" pitchFamily="34" charset="0"/>
              </a:rPr>
              <a:t>of what I’ve learned.</a:t>
            </a:r>
            <a:endParaRPr lang="en-US" sz="3600" dirty="0">
              <a:solidFill>
                <a:srgbClr val="000000"/>
              </a:solidFill>
              <a:latin typeface="Calibri" panose="020F0502020204030204" pitchFamily="34" charset="0"/>
              <a:ea typeface="Source Sans Pro" charset="0"/>
              <a:cs typeface="Calibri" panose="020F0502020204030204" pitchFamily="34" charset="0"/>
            </a:endParaRPr>
          </a:p>
        </p:txBody>
      </p:sp>
      <p:sp>
        <p:nvSpPr>
          <p:cNvPr id="28" name="TextBox 27"/>
          <p:cNvSpPr txBox="1"/>
          <p:nvPr/>
        </p:nvSpPr>
        <p:spPr>
          <a:xfrm>
            <a:off x="1509297" y="3521642"/>
            <a:ext cx="2412072" cy="646331"/>
          </a:xfrm>
          <a:prstGeom prst="rect">
            <a:avLst/>
          </a:prstGeom>
          <a:noFill/>
        </p:spPr>
        <p:txBody>
          <a:bodyPr wrap="square" rtlCol="0" anchor="ctr" anchorCtr="0">
            <a:spAutoFit/>
          </a:bodyPr>
          <a:lstStyle/>
          <a:p>
            <a:r>
              <a:rPr lang="en-US" b="1" dirty="0" smtClean="0">
                <a:solidFill>
                  <a:schemeClr val="tx2"/>
                </a:solidFill>
                <a:latin typeface="Calibri" panose="020F0502020204030204" pitchFamily="34" charset="0"/>
                <a:ea typeface="Montserrat" charset="0"/>
                <a:cs typeface="Calibri" panose="020F0502020204030204" pitchFamily="34" charset="0"/>
              </a:rPr>
              <a:t>Heads-up</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29" name="Subtitle 2"/>
          <p:cNvSpPr txBox="1">
            <a:spLocks/>
          </p:cNvSpPr>
          <p:nvPr/>
        </p:nvSpPr>
        <p:spPr>
          <a:xfrm>
            <a:off x="1360437" y="7586717"/>
            <a:ext cx="8610040" cy="387599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Basic Audio Visualizer built with</a:t>
            </a:r>
          </a:p>
          <a:p>
            <a:pPr marL="457200" indent="-4572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ThreeJs</a:t>
            </a:r>
            <a:endParaRPr lang="en-US" sz="3600" dirty="0" smtClean="0">
              <a:solidFill>
                <a:srgbClr val="000000"/>
              </a:solidFill>
              <a:latin typeface="Calibri" panose="020F0502020204030204" pitchFamily="34" charset="0"/>
              <a:ea typeface="Source Sans Pro" charset="0"/>
              <a:cs typeface="Calibri" panose="020F0502020204030204" pitchFamily="34" charset="0"/>
            </a:endParaRPr>
          </a:p>
          <a:p>
            <a:pPr marL="457200" indent="-4572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WebAudio API</a:t>
            </a:r>
          </a:p>
          <a:p>
            <a:pPr marL="457200" indent="-4572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React (react-three-fiber)</a:t>
            </a:r>
            <a:endParaRPr lang="en-US" sz="3600" dirty="0">
              <a:solidFill>
                <a:srgbClr val="000000"/>
              </a:solidFill>
              <a:latin typeface="Calibri" panose="020F0502020204030204" pitchFamily="34" charset="0"/>
              <a:ea typeface="Source Sans Pro" charset="0"/>
              <a:cs typeface="Calibri" panose="020F0502020204030204" pitchFamily="34" charset="0"/>
            </a:endParaRPr>
          </a:p>
        </p:txBody>
      </p:sp>
      <p:sp>
        <p:nvSpPr>
          <p:cNvPr id="30" name="TextBox 29"/>
          <p:cNvSpPr txBox="1"/>
          <p:nvPr/>
        </p:nvSpPr>
        <p:spPr>
          <a:xfrm>
            <a:off x="1509298" y="6874762"/>
            <a:ext cx="3361640" cy="646331"/>
          </a:xfrm>
          <a:prstGeom prst="rect">
            <a:avLst/>
          </a:prstGeom>
          <a:noFill/>
        </p:spPr>
        <p:txBody>
          <a:bodyPr wrap="square" rtlCol="0" anchor="ctr" anchorCtr="0">
            <a:spAutoFit/>
          </a:bodyPr>
          <a:lstStyle/>
          <a:p>
            <a:r>
              <a:rPr lang="en-US" b="1" dirty="0" smtClean="0">
                <a:solidFill>
                  <a:schemeClr val="tx2"/>
                </a:solidFill>
                <a:latin typeface="Calibri" panose="020F0502020204030204" pitchFamily="34" charset="0"/>
                <a:ea typeface="Montserrat" charset="0"/>
                <a:cs typeface="Calibri" panose="020F0502020204030204" pitchFamily="34" charset="0"/>
              </a:rPr>
              <a:t>About the app</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pic>
        <p:nvPicPr>
          <p:cNvPr id="22" name="Picture 21">
            <a:hlinkClick r:id="rId2"/>
          </p:cNvPr>
          <p:cNvPicPr>
            <a:picLocks noChangeAspect="1"/>
          </p:cNvPicPr>
          <p:nvPr/>
        </p:nvPicPr>
        <p:blipFill rotWithShape="1">
          <a:blip r:embed="rId3"/>
          <a:srcRect r="7589"/>
          <a:stretch/>
        </p:blipFill>
        <p:spPr>
          <a:xfrm>
            <a:off x="11843506" y="0"/>
            <a:ext cx="12534144" cy="13716000"/>
          </a:xfrm>
          <a:prstGeom prst="rect">
            <a:avLst/>
          </a:prstGeom>
        </p:spPr>
      </p:pic>
    </p:spTree>
    <p:extLst>
      <p:ext uri="{BB962C8B-B14F-4D97-AF65-F5344CB8AC3E}">
        <p14:creationId xmlns:p14="http://schemas.microsoft.com/office/powerpoint/2010/main" val="1633390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11403" y="709431"/>
            <a:ext cx="5754845" cy="461665"/>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 AUDIO </a:t>
            </a:r>
            <a:r>
              <a:rPr lang="en-US" sz="2400" spc="600" dirty="0" smtClean="0">
                <a:solidFill>
                  <a:schemeClr val="tx1">
                    <a:lumMod val="20000"/>
                    <a:lumOff val="80000"/>
                  </a:schemeClr>
                </a:solidFill>
                <a:latin typeface="Montserrat" charset="0"/>
                <a:ea typeface="Montserrat" charset="0"/>
                <a:cs typeface="Montserrat" charset="0"/>
              </a:rPr>
              <a:t>VISUALIZER</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7" name="TextBox 6"/>
          <p:cNvSpPr txBox="1"/>
          <p:nvPr/>
        </p:nvSpPr>
        <p:spPr>
          <a:xfrm>
            <a:off x="10536588" y="1150575"/>
            <a:ext cx="3270447"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Content</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15302"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509297" y="3286449"/>
            <a:ext cx="15688458" cy="7571303"/>
          </a:xfrm>
          <a:prstGeom prst="rect">
            <a:avLst/>
          </a:prstGeom>
          <a:noFill/>
        </p:spPr>
        <p:txBody>
          <a:bodyPr wrap="square" rtlCol="0" anchor="t" anchorCtr="0">
            <a:spAutoFit/>
          </a:bodyPr>
          <a:lstStyle/>
          <a:p>
            <a:pPr marL="514350" indent="-514350">
              <a:lnSpc>
                <a:spcPct val="150000"/>
              </a:lnSpc>
              <a:buAutoNum type="arabicPeriod"/>
            </a:pPr>
            <a:r>
              <a:rPr lang="en-US" b="1" dirty="0" smtClean="0">
                <a:solidFill>
                  <a:srgbClr val="000000"/>
                </a:solidFill>
                <a:latin typeface="Calibri" panose="020F0502020204030204" pitchFamily="34" charset="0"/>
                <a:ea typeface="Montserrat" charset="0"/>
                <a:cs typeface="Calibri" panose="020F0502020204030204" pitchFamily="34" charset="0"/>
              </a:rPr>
              <a:t>Basic ThreeJS concepts</a:t>
            </a:r>
          </a:p>
          <a:p>
            <a:pPr marL="1428567" lvl="1" indent="-514350">
              <a:lnSpc>
                <a:spcPct val="150000"/>
              </a:lnSpc>
              <a:buFontTx/>
              <a:buAutoNum type="alphaLcPeriod"/>
            </a:pPr>
            <a:r>
              <a:rPr lang="en-US" dirty="0" smtClean="0">
                <a:solidFill>
                  <a:srgbClr val="000000"/>
                </a:solidFill>
                <a:latin typeface="Calibri" panose="020F0502020204030204" pitchFamily="34" charset="0"/>
                <a:ea typeface="Montserrat" charset="0"/>
                <a:cs typeface="Calibri" panose="020F0502020204030204" pitchFamily="34" charset="0"/>
              </a:rPr>
              <a:t>Introduction &amp; Sample projects</a:t>
            </a:r>
          </a:p>
          <a:p>
            <a:pPr marL="1428567" lvl="1" indent="-514350">
              <a:lnSpc>
                <a:spcPct val="150000"/>
              </a:lnSpc>
              <a:buAutoNum type="alphaLcPeriod"/>
            </a:pPr>
            <a:r>
              <a:rPr lang="en-US" dirty="0" smtClean="0">
                <a:solidFill>
                  <a:srgbClr val="000000"/>
                </a:solidFill>
                <a:latin typeface="Calibri" panose="020F0502020204030204" pitchFamily="34" charset="0"/>
                <a:ea typeface="Montserrat" charset="0"/>
                <a:cs typeface="Calibri" panose="020F0502020204030204" pitchFamily="34" charset="0"/>
              </a:rPr>
              <a:t>Basic constitution of a ThreeJS scene</a:t>
            </a:r>
          </a:p>
          <a:p>
            <a:pPr lvl="1">
              <a:lnSpc>
                <a:spcPct val="150000"/>
              </a:lnSpc>
            </a:pPr>
            <a:endParaRPr lang="en-US" dirty="0" smtClean="0">
              <a:solidFill>
                <a:srgbClr val="000000"/>
              </a:solidFill>
              <a:latin typeface="Calibri" panose="020F0502020204030204" pitchFamily="34" charset="0"/>
              <a:ea typeface="Montserrat" charset="0"/>
              <a:cs typeface="Calibri" panose="020F0502020204030204" pitchFamily="34" charset="0"/>
            </a:endParaRPr>
          </a:p>
          <a:p>
            <a:pPr marL="514350" indent="-514350">
              <a:lnSpc>
                <a:spcPct val="150000"/>
              </a:lnSpc>
              <a:buAutoNum type="arabicPeriod"/>
            </a:pPr>
            <a:r>
              <a:rPr lang="en-US" b="1" dirty="0" smtClean="0">
                <a:solidFill>
                  <a:srgbClr val="000000"/>
                </a:solidFill>
                <a:latin typeface="Calibri" panose="020F0502020204030204" pitchFamily="34" charset="0"/>
                <a:ea typeface="Montserrat" charset="0"/>
                <a:cs typeface="Calibri" panose="020F0502020204030204" pitchFamily="34" charset="0"/>
              </a:rPr>
              <a:t>Basic WebAudio API concepts used in the project</a:t>
            </a:r>
          </a:p>
          <a:p>
            <a:pPr marL="1428567" lvl="1" indent="-514350">
              <a:lnSpc>
                <a:spcPct val="150000"/>
              </a:lnSpc>
              <a:buAutoNum type="alphaLcPeriod"/>
            </a:pPr>
            <a:r>
              <a:rPr lang="en-US" dirty="0" smtClean="0">
                <a:solidFill>
                  <a:srgbClr val="000000"/>
                </a:solidFill>
                <a:latin typeface="Calibri" panose="020F0502020204030204" pitchFamily="34" charset="0"/>
                <a:ea typeface="Montserrat" charset="0"/>
                <a:cs typeface="Calibri" panose="020F0502020204030204" pitchFamily="34" charset="0"/>
              </a:rPr>
              <a:t>Fast Fourier Transform</a:t>
            </a:r>
          </a:p>
          <a:p>
            <a:pPr marL="1428567" lvl="1" indent="-514350">
              <a:lnSpc>
                <a:spcPct val="150000"/>
              </a:lnSpc>
              <a:buAutoNum type="alphaLcPeriod"/>
            </a:pPr>
            <a:r>
              <a:rPr lang="en-US" dirty="0" smtClean="0">
                <a:solidFill>
                  <a:srgbClr val="000000"/>
                </a:solidFill>
                <a:latin typeface="Calibri" panose="020F0502020204030204" pitchFamily="34" charset="0"/>
                <a:ea typeface="Montserrat" charset="0"/>
                <a:cs typeface="Calibri" panose="020F0502020204030204" pitchFamily="34" charset="0"/>
              </a:rPr>
              <a:t>AnalyserNode</a:t>
            </a:r>
          </a:p>
          <a:p>
            <a:pPr marL="514350" indent="-514350">
              <a:lnSpc>
                <a:spcPct val="150000"/>
              </a:lnSpc>
              <a:buAutoNum type="arabicPeriod"/>
            </a:pPr>
            <a:endParaRPr lang="en-US" dirty="0" smtClean="0">
              <a:solidFill>
                <a:srgbClr val="000000"/>
              </a:solidFill>
              <a:latin typeface="Calibri" panose="020F0502020204030204" pitchFamily="34" charset="0"/>
              <a:ea typeface="Montserrat" charset="0"/>
              <a:cs typeface="Calibri" panose="020F0502020204030204" pitchFamily="34" charset="0"/>
            </a:endParaRPr>
          </a:p>
          <a:p>
            <a:pPr marL="514350" indent="-514350">
              <a:lnSpc>
                <a:spcPct val="150000"/>
              </a:lnSpc>
              <a:buAutoNum type="arabicPeriod"/>
            </a:pPr>
            <a:r>
              <a:rPr lang="en-US" b="1" dirty="0" smtClean="0">
                <a:solidFill>
                  <a:srgbClr val="000000"/>
                </a:solidFill>
                <a:latin typeface="Calibri" panose="020F0502020204030204" pitchFamily="34" charset="0"/>
                <a:ea typeface="Montserrat" charset="0"/>
                <a:cs typeface="Calibri" panose="020F0502020204030204" pitchFamily="34" charset="0"/>
              </a:rPr>
              <a:t>General Flow – Process &amp; Display the Audio</a:t>
            </a:r>
            <a:endParaRPr lang="en-US" b="1" dirty="0">
              <a:solidFill>
                <a:srgbClr val="000000"/>
              </a:solidFill>
              <a:latin typeface="Calibri" panose="020F0502020204030204" pitchFamily="34" charset="0"/>
              <a:ea typeface="Montserrat" charset="0"/>
              <a:cs typeface="Calibri" panose="020F0502020204030204" pitchFamily="34" charset="0"/>
            </a:endParaRPr>
          </a:p>
        </p:txBody>
      </p:sp>
    </p:spTree>
    <p:extLst>
      <p:ext uri="{BB962C8B-B14F-4D97-AF65-F5344CB8AC3E}">
        <p14:creationId xmlns:p14="http://schemas.microsoft.com/office/powerpoint/2010/main" val="1796242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000865" y="1150575"/>
            <a:ext cx="12407564"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Introduction &amp; Sample Projects</a:t>
            </a:r>
            <a:endParaRPr lang="en-US" sz="6000" b="1" spc="200" dirty="0">
              <a:solidFill>
                <a:schemeClr val="tx2"/>
              </a:solidFill>
              <a:latin typeface="Montserrat" charset="0"/>
              <a:ea typeface="Montserrat" charset="0"/>
              <a:cs typeface="Montserrat" charset="0"/>
            </a:endParaRPr>
          </a:p>
        </p:txBody>
      </p:sp>
      <p:cxnSp>
        <p:nvCxnSpPr>
          <p:cNvPr id="35" name="Straight Connector 34"/>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1140047" y="715579"/>
            <a:ext cx="2125903" cy="461665"/>
          </a:xfrm>
          <a:prstGeom prst="rect">
            <a:avLst/>
          </a:prstGeom>
          <a:noFill/>
        </p:spPr>
        <p:txBody>
          <a:bodyPr wrap="none" rtlCol="0" anchor="ctr" anchorCtr="0">
            <a:spAutoFit/>
          </a:bodyPr>
          <a:lstStyle/>
          <a:p>
            <a:pPr algn="ctr"/>
            <a:r>
              <a:rPr lang="en-US" sz="2400" spc="600" dirty="0" smtClean="0">
                <a:solidFill>
                  <a:schemeClr val="tx1">
                    <a:lumMod val="20000"/>
                    <a:lumOff val="80000"/>
                  </a:schemeClr>
                </a:solidFill>
                <a:latin typeface="Montserrat" charset="0"/>
                <a:ea typeface="Montserrat" charset="0"/>
                <a:cs typeface="Montserrat" charset="0"/>
              </a:rPr>
              <a:t>THREEJS</a:t>
            </a:r>
            <a:endParaRPr lang="en-US" sz="2400" spc="600" dirty="0">
              <a:solidFill>
                <a:schemeClr val="tx1">
                  <a:lumMod val="20000"/>
                  <a:lumOff val="80000"/>
                </a:schemeClr>
              </a:solidFill>
              <a:latin typeface="Montserrat" charset="0"/>
              <a:ea typeface="Montserrat" charset="0"/>
              <a:cs typeface="Montserrat" charset="0"/>
            </a:endParaRPr>
          </a:p>
        </p:txBody>
      </p:sp>
      <p:sp>
        <p:nvSpPr>
          <p:cNvPr id="17" name="TextBox 16"/>
          <p:cNvSpPr txBox="1"/>
          <p:nvPr/>
        </p:nvSpPr>
        <p:spPr>
          <a:xfrm>
            <a:off x="1509297" y="3339204"/>
            <a:ext cx="21262780" cy="4247317"/>
          </a:xfrm>
          <a:prstGeom prst="rect">
            <a:avLst/>
          </a:prstGeom>
          <a:noFill/>
        </p:spPr>
        <p:txBody>
          <a:bodyPr wrap="square" rtlCol="0" anchor="t" anchorCtr="0">
            <a:spAutoFit/>
          </a:bodyPr>
          <a:lstStyle/>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A cross-browser Javascript library and API used to create &amp; display 3D graphics in a web browser.</a:t>
            </a:r>
          </a:p>
          <a:p>
            <a:pPr>
              <a:lnSpc>
                <a:spcPct val="150000"/>
              </a:lnSpc>
            </a:pPr>
            <a:r>
              <a:rPr lang="en-US" dirty="0" smtClean="0">
                <a:solidFill>
                  <a:schemeClr val="tx2"/>
                </a:solidFill>
                <a:latin typeface="Calibri" panose="020F0502020204030204" pitchFamily="34" charset="0"/>
                <a:ea typeface="Montserrat" charset="0"/>
                <a:cs typeface="Calibri" panose="020F0502020204030204" pitchFamily="34" charset="0"/>
              </a:rPr>
              <a:t>A wrapper of WebGL, make it easier to use.</a:t>
            </a:r>
          </a:p>
          <a:p>
            <a:pPr>
              <a:lnSpc>
                <a:spcPct val="150000"/>
              </a:lnSpc>
            </a:pPr>
            <a:endParaRPr lang="en-US" b="1" dirty="0">
              <a:solidFill>
                <a:schemeClr val="tx2"/>
              </a:solidFill>
              <a:latin typeface="Calibri" panose="020F0502020204030204" pitchFamily="34" charset="0"/>
              <a:ea typeface="Montserrat" charset="0"/>
              <a:cs typeface="Calibri" panose="020F0502020204030204" pitchFamily="34" charset="0"/>
            </a:endParaRPr>
          </a:p>
          <a:p>
            <a:pP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Author: </a:t>
            </a:r>
            <a:r>
              <a:rPr lang="en-US" dirty="0" smtClean="0">
                <a:solidFill>
                  <a:schemeClr val="tx2"/>
                </a:solidFill>
                <a:latin typeface="Calibri" panose="020F0502020204030204" pitchFamily="34" charset="0"/>
                <a:ea typeface="Montserrat" charset="0"/>
                <a:cs typeface="Calibri" panose="020F0502020204030204" pitchFamily="34" charset="0"/>
              </a:rPr>
              <a:t>Ricardo Cabello (mr.doob)</a:t>
            </a:r>
          </a:p>
          <a:p>
            <a:pP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Initial Release: </a:t>
            </a:r>
            <a:r>
              <a:rPr lang="en-US" dirty="0" smtClean="0">
                <a:solidFill>
                  <a:schemeClr val="tx2"/>
                </a:solidFill>
                <a:latin typeface="Calibri" panose="020F0502020204030204" pitchFamily="34" charset="0"/>
                <a:ea typeface="Montserrat" charset="0"/>
                <a:cs typeface="Calibri" panose="020F0502020204030204" pitchFamily="34" charset="0"/>
              </a:rPr>
              <a:t>April 24</a:t>
            </a:r>
            <a:r>
              <a:rPr lang="en-US" baseline="30000" dirty="0" smtClean="0">
                <a:solidFill>
                  <a:schemeClr val="tx2"/>
                </a:solidFill>
                <a:latin typeface="Calibri" panose="020F0502020204030204" pitchFamily="34" charset="0"/>
                <a:ea typeface="Montserrat" charset="0"/>
                <a:cs typeface="Calibri" panose="020F0502020204030204" pitchFamily="34" charset="0"/>
              </a:rPr>
              <a:t>th</a:t>
            </a:r>
            <a:r>
              <a:rPr lang="en-US" dirty="0" smtClean="0">
                <a:solidFill>
                  <a:schemeClr val="tx2"/>
                </a:solidFill>
                <a:latin typeface="Calibri" panose="020F0502020204030204" pitchFamily="34" charset="0"/>
                <a:ea typeface="Montserrat" charset="0"/>
                <a:cs typeface="Calibri" panose="020F0502020204030204" pitchFamily="34" charset="0"/>
              </a:rPr>
              <a:t>, 2010</a:t>
            </a:r>
            <a:endParaRPr lang="en-US" b="1" dirty="0" smtClean="0">
              <a:solidFill>
                <a:schemeClr val="tx2"/>
              </a:solidFill>
              <a:latin typeface="Calibri" panose="020F0502020204030204" pitchFamily="34" charset="0"/>
              <a:ea typeface="Montserrat" charset="0"/>
              <a:cs typeface="Calibri" panose="020F0502020204030204" pitchFamily="34" charset="0"/>
            </a:endParaRPr>
          </a:p>
        </p:txBody>
      </p:sp>
      <p:pic>
        <p:nvPicPr>
          <p:cNvPr id="4" name="Picture 3">
            <a:hlinkClick r:id="rId3"/>
          </p:cNvPr>
          <p:cNvPicPr>
            <a:picLocks noChangeAspect="1"/>
          </p:cNvPicPr>
          <p:nvPr/>
        </p:nvPicPr>
        <p:blipFill>
          <a:blip r:embed="rId4"/>
          <a:stretch>
            <a:fillRect/>
          </a:stretch>
        </p:blipFill>
        <p:spPr>
          <a:xfrm>
            <a:off x="1509296" y="8737428"/>
            <a:ext cx="7048157" cy="3962981"/>
          </a:xfrm>
          <a:prstGeom prst="rect">
            <a:avLst/>
          </a:prstGeom>
        </p:spPr>
      </p:pic>
      <p:pic>
        <p:nvPicPr>
          <p:cNvPr id="5" name="Picture 4">
            <a:hlinkClick r:id="rId5"/>
          </p:cNvPr>
          <p:cNvPicPr>
            <a:picLocks noChangeAspect="1"/>
          </p:cNvPicPr>
          <p:nvPr/>
        </p:nvPicPr>
        <p:blipFill>
          <a:blip r:embed="rId6"/>
          <a:stretch>
            <a:fillRect/>
          </a:stretch>
        </p:blipFill>
        <p:spPr>
          <a:xfrm>
            <a:off x="8602405" y="8738719"/>
            <a:ext cx="7076562" cy="3978952"/>
          </a:xfrm>
          <a:prstGeom prst="rect">
            <a:avLst/>
          </a:prstGeom>
        </p:spPr>
      </p:pic>
      <p:pic>
        <p:nvPicPr>
          <p:cNvPr id="6" name="Picture 5">
            <a:hlinkClick r:id="rId7"/>
          </p:cNvPr>
          <p:cNvPicPr>
            <a:picLocks noChangeAspect="1"/>
          </p:cNvPicPr>
          <p:nvPr/>
        </p:nvPicPr>
        <p:blipFill>
          <a:blip r:embed="rId8"/>
          <a:stretch>
            <a:fillRect/>
          </a:stretch>
        </p:blipFill>
        <p:spPr>
          <a:xfrm>
            <a:off x="15723920" y="8736615"/>
            <a:ext cx="7048157" cy="3981056"/>
          </a:xfrm>
          <a:prstGeom prst="rect">
            <a:avLst/>
          </a:prstGeom>
        </p:spPr>
      </p:pic>
    </p:spTree>
    <p:extLst>
      <p:ext uri="{BB962C8B-B14F-4D97-AF65-F5344CB8AC3E}">
        <p14:creationId xmlns:p14="http://schemas.microsoft.com/office/powerpoint/2010/main" val="430678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6419252" y="1150575"/>
            <a:ext cx="11570796"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Basic constitution of a scene</a:t>
            </a:r>
            <a:endParaRPr lang="en-US" sz="6000" b="1" spc="200" dirty="0">
              <a:solidFill>
                <a:schemeClr val="tx2"/>
              </a:solidFill>
              <a:latin typeface="Montserrat" charset="0"/>
              <a:ea typeface="Montserrat" charset="0"/>
              <a:cs typeface="Montserrat" charset="0"/>
            </a:endParaRPr>
          </a:p>
        </p:txBody>
      </p:sp>
      <p:cxnSp>
        <p:nvCxnSpPr>
          <p:cNvPr id="35" name="Straight Connector 34"/>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1168897" y="72327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300" spc="600" dirty="0">
              <a:solidFill>
                <a:schemeClr val="tx1">
                  <a:lumMod val="20000"/>
                  <a:lumOff val="80000"/>
                </a:schemeClr>
              </a:solidFill>
              <a:latin typeface="Montserrat" charset="0"/>
              <a:ea typeface="Montserrat" charset="0"/>
              <a:cs typeface="Montserrat" charset="0"/>
            </a:endParaRPr>
          </a:p>
        </p:txBody>
      </p:sp>
      <p:sp>
        <p:nvSpPr>
          <p:cNvPr id="37" name="TextBox 36"/>
          <p:cNvSpPr txBox="1"/>
          <p:nvPr/>
        </p:nvSpPr>
        <p:spPr>
          <a:xfrm>
            <a:off x="19720557" y="7614634"/>
            <a:ext cx="1118127"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Light</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39" name="TextBox 38"/>
          <p:cNvSpPr txBox="1"/>
          <p:nvPr/>
        </p:nvSpPr>
        <p:spPr>
          <a:xfrm>
            <a:off x="2312593" y="7614634"/>
            <a:ext cx="3636765"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Vertex &amp; Segment</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41" name="TextBox 40"/>
          <p:cNvSpPr txBox="1"/>
          <p:nvPr/>
        </p:nvSpPr>
        <p:spPr>
          <a:xfrm>
            <a:off x="8654319" y="7614634"/>
            <a:ext cx="1253868"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Mesh</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44" name="TextBox 43"/>
          <p:cNvSpPr txBox="1"/>
          <p:nvPr/>
        </p:nvSpPr>
        <p:spPr>
          <a:xfrm>
            <a:off x="14073609" y="7614634"/>
            <a:ext cx="1644489" cy="923330"/>
          </a:xfrm>
          <a:prstGeom prst="rect">
            <a:avLst/>
          </a:prstGeom>
          <a:noFill/>
        </p:spPr>
        <p:txBody>
          <a:bodyPr wrap="none" rtlCol="0" anchor="ctr" anchorCtr="0">
            <a:spAutoFit/>
          </a:bodyPr>
          <a:lstStyle/>
          <a:p>
            <a:pPr algn="ctr">
              <a:lnSpc>
                <a:spcPct val="150000"/>
              </a:lnSpc>
            </a:pPr>
            <a:r>
              <a:rPr lang="en-US" b="1" dirty="0" smtClean="0">
                <a:solidFill>
                  <a:schemeClr val="tx2"/>
                </a:solidFill>
                <a:latin typeface="Calibri" panose="020F0502020204030204" pitchFamily="34" charset="0"/>
                <a:ea typeface="Montserrat" charset="0"/>
                <a:cs typeface="Calibri" panose="020F0502020204030204" pitchFamily="34" charset="0"/>
              </a:rPr>
              <a:t>Camera</a:t>
            </a:r>
            <a:endParaRPr lang="en-US" b="1" dirty="0">
              <a:solidFill>
                <a:schemeClr val="tx2"/>
              </a:solidFill>
              <a:latin typeface="Calibri" panose="020F0502020204030204" pitchFamily="34" charset="0"/>
              <a:ea typeface="Montserrat" charset="0"/>
              <a:cs typeface="Calibri" panose="020F0502020204030204" pitchFamily="34" charset="0"/>
            </a:endParaRPr>
          </a:p>
        </p:txBody>
      </p:sp>
      <p:sp>
        <p:nvSpPr>
          <p:cNvPr id="59" name="Subtitle 2"/>
          <p:cNvSpPr txBox="1">
            <a:spLocks/>
          </p:cNvSpPr>
          <p:nvPr/>
        </p:nvSpPr>
        <p:spPr>
          <a:xfrm>
            <a:off x="7029642" y="8536018"/>
            <a:ext cx="4503208" cy="215860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An object created by combining </a:t>
            </a:r>
            <a:r>
              <a:rPr lang="en-US" sz="2800" b="1" dirty="0" smtClean="0">
                <a:solidFill>
                  <a:srgbClr val="000000"/>
                </a:solidFill>
                <a:latin typeface="Calibri" panose="020F0502020204030204" pitchFamily="34" charset="0"/>
                <a:ea typeface="Source Sans Pro" charset="0"/>
                <a:cs typeface="Calibri" panose="020F0502020204030204" pitchFamily="34" charset="0"/>
              </a:rPr>
              <a:t>Geometry</a:t>
            </a:r>
            <a:r>
              <a:rPr lang="en-US" sz="2800" dirty="0" smtClean="0">
                <a:solidFill>
                  <a:srgbClr val="000000"/>
                </a:solidFill>
                <a:latin typeface="Calibri" panose="020F0502020204030204" pitchFamily="34" charset="0"/>
                <a:ea typeface="Source Sans Pro" charset="0"/>
                <a:cs typeface="Calibri" panose="020F0502020204030204" pitchFamily="34" charset="0"/>
              </a:rPr>
              <a:t> and </a:t>
            </a:r>
            <a:r>
              <a:rPr lang="en-US" sz="2800" b="1" dirty="0" smtClean="0">
                <a:solidFill>
                  <a:srgbClr val="000000"/>
                </a:solidFill>
                <a:latin typeface="Calibri" panose="020F0502020204030204" pitchFamily="34" charset="0"/>
                <a:ea typeface="Source Sans Pro" charset="0"/>
                <a:cs typeface="Calibri" panose="020F0502020204030204" pitchFamily="34" charset="0"/>
              </a:rPr>
              <a:t>Material</a:t>
            </a:r>
            <a:r>
              <a:rPr lang="en-US" sz="2800" dirty="0" smtClean="0">
                <a:solidFill>
                  <a:srgbClr val="000000"/>
                </a:solidFill>
                <a:latin typeface="Calibri" panose="020F0502020204030204" pitchFamily="34" charset="0"/>
                <a:ea typeface="Source Sans Pro" charset="0"/>
                <a:cs typeface="Calibri" panose="020F0502020204030204" pitchFamily="34" charset="0"/>
              </a:rPr>
              <a:t> </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0" name="Subtitle 2"/>
          <p:cNvSpPr txBox="1">
            <a:spLocks/>
          </p:cNvSpPr>
          <p:nvPr/>
        </p:nvSpPr>
        <p:spPr>
          <a:xfrm>
            <a:off x="12644249" y="8536018"/>
            <a:ext cx="4503208" cy="8659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Just... Camera.</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1" name="Subtitle 2"/>
          <p:cNvSpPr txBox="1">
            <a:spLocks/>
          </p:cNvSpPr>
          <p:nvPr/>
        </p:nvSpPr>
        <p:spPr>
          <a:xfrm>
            <a:off x="18005044" y="8536018"/>
            <a:ext cx="4503208" cy="15122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Sources of light in the scene.</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2" name="Subtitle 2"/>
          <p:cNvSpPr txBox="1">
            <a:spLocks/>
          </p:cNvSpPr>
          <p:nvPr/>
        </p:nvSpPr>
        <p:spPr>
          <a:xfrm>
            <a:off x="1875288" y="8536018"/>
            <a:ext cx="4503210" cy="15122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en-US" sz="2800" dirty="0" smtClean="0">
                <a:solidFill>
                  <a:srgbClr val="000000"/>
                </a:solidFill>
                <a:latin typeface="Calibri" panose="020F0502020204030204" pitchFamily="34" charset="0"/>
                <a:ea typeface="Source Sans Pro" charset="0"/>
                <a:cs typeface="Calibri" panose="020F0502020204030204" pitchFamily="34" charset="0"/>
              </a:rPr>
              <a:t>The base building components in ThreeJS</a:t>
            </a:r>
            <a:endParaRPr lang="en-US" sz="2800" dirty="0">
              <a:solidFill>
                <a:srgbClr val="000000"/>
              </a:solidFill>
              <a:latin typeface="Calibri" panose="020F0502020204030204" pitchFamily="34" charset="0"/>
              <a:ea typeface="Source Sans Pro" charset="0"/>
              <a:cs typeface="Calibri" panose="020F0502020204030204" pitchFamily="34" charset="0"/>
            </a:endParaRPr>
          </a:p>
        </p:txBody>
      </p:sp>
      <p:sp>
        <p:nvSpPr>
          <p:cNvPr id="6" name="AutoShape 10" descr="data:image/png;base64,iVBORw0KGgoAAAANSUhEUgAAAOEAAADhCAMAAAAJbSJIAAAAjVBMVEX///8jHyAOBQgAAAAfGxz7+/sKAAAbFhcgGx0VDxEFAAAYExTw8PD5+fkdGBm0s7MvKyxkYmPT0tKHhYYMAAXa2dpMSUq9vLyioaEqJicyLzDNzMyZl5jl5eVta2vr6+t2dHWura07ODlDQEGBgICOjY3Ew8NcWltTUVFraWo+Ozy6uLldW1yVlJRFQ0T+LCgjAAAED0lEQVR4nO3ci1biMBAGYNMWClIqCl5AWfGGul7e//G2eNyTiC20SSYz4fzfE8yczHF2f6ceHQEAAAAAAAAAAAAAAAAAAAAAAAAAAABY6nEXQO79jLsCYuv0nrsEYvOsP+WugdR0plR6zV0FofNUKZXND/inzUVedaiSR+46yNxtnlAd8JwW3w2qTI25a6FxOvruUA1X3LWQWP9/ws2cXnJXQ2A8z3SHg7Lgrse/aaIMw1Puerw7T9UP6Ql3Rb49lD87VMktd0l+XW09YTWn79w1eVX8arCa0zvuqnzSq9DQX3KX5c9lzRMqNbrgrsubH6vQnNMr7sp8eUxqG6xaPJA5Paud0Y38QOb0fnsVGo/4wV2cDzfHjQ1WLZ5zl+futnFGN8q/3PW5q12FWv+Ju0BXbzuf8ADmtFCDPR1mC+4a3TSuQm0WdUTcvArNOY05els0r0JjTifxRsQ7V6GWrLgLtbVsM6Nfc7rmLtXS8+5VaMxpGWdEvHcVanFGxOO8/n+F9XMaY0S8GrZvsJrT+CLi6/Yz+jWn8UXErVahOaexRcQf7Vah2WJcc9p6FWqjF+6iO3nJO3cYV0R80v0JK0k80Vsx7LAKtYjm9E+XVWiIJiLuuArNFiOZ04XVjG7kn9y1t/LRt22wesQb7upbsFiFZosRRG8XFqtQK+VfZ945PWEEEXGxPz7cIxV+RWy7CrVszt3DTmvHGd0QfZ3Zm1ivQoPkiPhp5qFBlU3ERm/bp1225EbEbqvQIDUi/n3aZStLRM5p3WmXreErdzd1XtuG+G1IjIh9rEIty8VFb72G0y5b8iLiqfM/SLdIi958rUKDsCviX1fO7mRFb/5WoUHSnO4+7bJvUU70tue0y1YuZk7rr5w9kBIRN105uxsImdMWp122chHXma1Ou2wdS7gi3nHl7IGAiJhkFWr8V8REq1Bjj4jfaVahgTki7nDaZYv3OnOsqFahgTUiJlyFBsaImHQVaowf8NOuQo0tIr4J84SKLSJeHu/7mMKbTLFEb/SrUGOJiO1Ou2ylb8EbLMoAq9DQDz6nna6cPRiFjogDrUJD6Cti+9Mua2Ej4u5Xzu6CRsRLhgbDRm8vAVeh2WKwOQ27CrVgH/CPmRoMd50ZehWaLQaJ3uyvnN2FuSJmWIVaiIj4yeHK2QP6OSX4fXYnJfkH/DYf/HhFHRG7Xjl7QBsR861CrVxQRsTuV84eUEZvfk+7rNFFbz3WVahlOdWcMq9CjeoDfu5VaCCa00/uVahlA4roTcAq1Cgi4oIluWhEEBGLWIUG7xGxkFWojZ79NjieBPtFU1uerzOnUlahNpj5jN7O0lkiTuozIpb557hkVgUAAAAAAAAAAAAAAAAAAAAAAAAAAAAAAABA7h+5Az/xpO/gQQAAAABJRU5ErkJggg=="/>
          <p:cNvSpPr>
            <a:spLocks noChangeAspect="1" noChangeArrowheads="1"/>
          </p:cNvSpPr>
          <p:nvPr/>
        </p:nvSpPr>
        <p:spPr bwMode="auto">
          <a:xfrm>
            <a:off x="155574" y="-144463"/>
            <a:ext cx="12921203" cy="129212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Shape, triangle ico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25412" y="4992991"/>
            <a:ext cx="2602962" cy="21151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ox Icon Outline - Icon Shop - Download free icons for commercial u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2046" y="4831342"/>
            <a:ext cx="2438400" cy="2438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2547540680"/>
              </p:ext>
            </p:extLst>
          </p:nvPr>
        </p:nvGraphicFramePr>
        <p:xfrm>
          <a:off x="13580059" y="4831342"/>
          <a:ext cx="2631587" cy="2299297"/>
        </p:xfrm>
        <a:graphic>
          <a:graphicData uri="http://schemas.openxmlformats.org/presentationml/2006/ole">
            <mc:AlternateContent xmlns:mc="http://schemas.openxmlformats.org/markup-compatibility/2006">
              <mc:Choice xmlns:v="urn:schemas-microsoft-com:vml" Requires="v">
                <p:oleObj spid="_x0000_s1042" r:id="rId6" imgW="10158480" imgH="8876160" progId="">
                  <p:embed/>
                </p:oleObj>
              </mc:Choice>
              <mc:Fallback>
                <p:oleObj r:id="rId6" imgW="10158480" imgH="8876160" progId="">
                  <p:embed/>
                  <p:pic>
                    <p:nvPicPr>
                      <p:cNvPr id="0" name=""/>
                      <p:cNvPicPr/>
                      <p:nvPr/>
                    </p:nvPicPr>
                    <p:blipFill>
                      <a:blip r:embed="rId7"/>
                      <a:stretch>
                        <a:fillRect/>
                      </a:stretch>
                    </p:blipFill>
                    <p:spPr>
                      <a:xfrm>
                        <a:off x="13580059" y="4831342"/>
                        <a:ext cx="2631587" cy="2299297"/>
                      </a:xfrm>
                      <a:prstGeom prst="rect">
                        <a:avLst/>
                      </a:prstGeom>
                    </p:spPr>
                  </p:pic>
                </p:oleObj>
              </mc:Fallback>
            </mc:AlternateContent>
          </a:graphicData>
        </a:graphic>
      </p:graphicFrame>
      <p:pic>
        <p:nvPicPr>
          <p:cNvPr id="1038" name="Picture 14" descr="Ceiling lamp Icon | 100 Free Solid Iconset | Roundicons.com"/>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754402" y="4525323"/>
            <a:ext cx="3050436" cy="305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07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ubtitle 2"/>
          <p:cNvSpPr txBox="1">
            <a:spLocks/>
          </p:cNvSpPr>
          <p:nvPr/>
        </p:nvSpPr>
        <p:spPr>
          <a:xfrm>
            <a:off x="1360437" y="3464587"/>
            <a:ext cx="8610040" cy="542719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b="1" dirty="0" smtClean="0">
                <a:solidFill>
                  <a:srgbClr val="000000"/>
                </a:solidFill>
                <a:latin typeface="Calibri" panose="020F0502020204030204" pitchFamily="34" charset="0"/>
                <a:ea typeface="Source Sans Pro" charset="0"/>
                <a:cs typeface="Calibri" panose="020F0502020204030204" pitchFamily="34" charset="0"/>
              </a:rPr>
              <a:t>Segment</a:t>
            </a:r>
            <a:r>
              <a:rPr lang="en-US" sz="3600" dirty="0" smtClean="0">
                <a:solidFill>
                  <a:srgbClr val="000000"/>
                </a:solidFill>
                <a:latin typeface="Calibri" panose="020F0502020204030204" pitchFamily="34" charset="0"/>
                <a:ea typeface="Source Sans Pro" charset="0"/>
                <a:cs typeface="Calibri" panose="020F0502020204030204" pitchFamily="34" charset="0"/>
              </a:rPr>
              <a:t> is the base building component in ThreeJS, created with </a:t>
            </a:r>
            <a:r>
              <a:rPr lang="en-US" sz="3600" b="1" dirty="0" smtClean="0">
                <a:solidFill>
                  <a:srgbClr val="000000"/>
                </a:solidFill>
                <a:latin typeface="Calibri" panose="020F0502020204030204" pitchFamily="34" charset="0"/>
                <a:ea typeface="Source Sans Pro" charset="0"/>
                <a:cs typeface="Calibri" panose="020F0502020204030204" pitchFamily="34" charset="0"/>
              </a:rPr>
              <a:t>3 vertices </a:t>
            </a:r>
            <a:r>
              <a:rPr lang="en-US" sz="3600" dirty="0" smtClean="0">
                <a:solidFill>
                  <a:srgbClr val="000000"/>
                </a:solidFill>
                <a:latin typeface="Calibri" panose="020F0502020204030204" pitchFamily="34" charset="0"/>
                <a:ea typeface="Source Sans Pro" charset="0"/>
                <a:cs typeface="Calibri" panose="020F0502020204030204" pitchFamily="34" charset="0"/>
              </a:rPr>
              <a:t>(basically it’s a triangle).</a:t>
            </a:r>
          </a:p>
          <a:p>
            <a:pPr algn="l">
              <a:lnSpc>
                <a:spcPct val="150000"/>
              </a:lnSpc>
            </a:pPr>
            <a:endParaRPr lang="en-US" sz="3600" dirty="0" smtClean="0">
              <a:solidFill>
                <a:srgbClr val="000000"/>
              </a:solidFill>
              <a:latin typeface="Calibri" panose="020F0502020204030204" pitchFamily="34" charset="0"/>
              <a:ea typeface="Source Sans Pro" charset="0"/>
              <a:cs typeface="Calibri" panose="020F0502020204030204" pitchFamily="34" charset="0"/>
            </a:endParaRPr>
          </a:p>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More vertices, more segments -&gt; more details.</a:t>
            </a:r>
          </a:p>
        </p:txBody>
      </p:sp>
      <p:sp>
        <p:nvSpPr>
          <p:cNvPr id="7" name="TextBox 6"/>
          <p:cNvSpPr txBox="1"/>
          <p:nvPr/>
        </p:nvSpPr>
        <p:spPr>
          <a:xfrm>
            <a:off x="2079584" y="1150575"/>
            <a:ext cx="7137724"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Vertex &amp; Segment</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4491933"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31360" y="71712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400" spc="600" dirty="0">
              <a:solidFill>
                <a:schemeClr val="tx1">
                  <a:lumMod val="20000"/>
                  <a:lumOff val="80000"/>
                </a:schemeClr>
              </a:solidFill>
              <a:latin typeface="Montserrat" charset="0"/>
              <a:ea typeface="Montserrat" charset="0"/>
              <a:cs typeface="Montserrat" charset="0"/>
            </a:endParaRPr>
          </a:p>
        </p:txBody>
      </p:sp>
      <p:pic>
        <p:nvPicPr>
          <p:cNvPr id="3074" name="Picture 2" descr="https://www.cs.cmu.edu/afs/cs/academic/class/15294-s15/lectures/stl/bunny-resolu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9016" y="0"/>
            <a:ext cx="12988634" cy="1371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dwarvesf/techradar/raw/three-audio-visualizer/three-audio-visualizer/Documents/img/vertex-and-seg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644" y="9249507"/>
            <a:ext cx="3491986" cy="339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73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github.com/dwarvesf/techradar/raw/three-audio-visualizer/three-audio-visualizer/Documents/img/me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46904"/>
            <a:ext cx="13190869" cy="8291405"/>
          </a:xfrm>
          <a:prstGeom prst="rect">
            <a:avLst/>
          </a:prstGeom>
          <a:noFill/>
          <a:extLst>
            <a:ext uri="{909E8E84-426E-40DD-AFC4-6F175D3DCCD1}">
              <a14:hiddenFill xmlns:a14="http://schemas.microsoft.com/office/drawing/2010/main">
                <a:solidFill>
                  <a:srgbClr val="FFFFFF"/>
                </a:solidFill>
              </a14:hiddenFill>
            </a:ext>
          </a:extLst>
        </p:spPr>
      </p:pic>
      <p:sp>
        <p:nvSpPr>
          <p:cNvPr id="27" name="Subtitle 2"/>
          <p:cNvSpPr txBox="1">
            <a:spLocks/>
          </p:cNvSpPr>
          <p:nvPr/>
        </p:nvSpPr>
        <p:spPr>
          <a:xfrm>
            <a:off x="13827928" y="3464587"/>
            <a:ext cx="9260671" cy="836338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An object created by combining geometry and material:</a:t>
            </a:r>
            <a:endParaRPr lang="en-US" sz="3600" dirty="0" smtClean="0">
              <a:solidFill>
                <a:srgbClr val="000000"/>
              </a:solidFill>
              <a:latin typeface="Calibri" panose="020F0502020204030204" pitchFamily="34" charset="0"/>
              <a:ea typeface="Source Sans Pro" charset="0"/>
              <a:cs typeface="Calibri" panose="020F0502020204030204" pitchFamily="34" charset="0"/>
            </a:endParaRPr>
          </a:p>
          <a:p>
            <a:pPr marL="571500" indent="-571500" algn="l">
              <a:lnSpc>
                <a:spcPct val="150000"/>
              </a:lnSpc>
              <a:buFont typeface="Arial" panose="020B0604020202020204" pitchFamily="34" charset="0"/>
              <a:buChar char="•"/>
            </a:pPr>
            <a:r>
              <a:rPr lang="en-US" sz="3600" b="1" dirty="0" smtClean="0">
                <a:solidFill>
                  <a:srgbClr val="000000"/>
                </a:solidFill>
                <a:latin typeface="Calibri" panose="020F0502020204030204" pitchFamily="34" charset="0"/>
                <a:ea typeface="Source Sans Pro" charset="0"/>
                <a:cs typeface="Calibri" panose="020F0502020204030204" pitchFamily="34" charset="0"/>
              </a:rPr>
              <a:t>Geometry: </a:t>
            </a:r>
            <a:r>
              <a:rPr lang="en-US" sz="3600" dirty="0" smtClean="0">
                <a:solidFill>
                  <a:srgbClr val="000000"/>
                </a:solidFill>
                <a:latin typeface="Calibri" panose="020F0502020204030204" pitchFamily="34" charset="0"/>
                <a:ea typeface="Source Sans Pro" charset="0"/>
                <a:cs typeface="Calibri" panose="020F0502020204030204" pitchFamily="34" charset="0"/>
              </a:rPr>
              <a:t>A collection of vertices and faces</a:t>
            </a:r>
          </a:p>
          <a:p>
            <a:pPr marL="571500" indent="-571500" algn="l">
              <a:lnSpc>
                <a:spcPct val="150000"/>
              </a:lnSpc>
              <a:buFont typeface="Arial" panose="020B0604020202020204" pitchFamily="34" charset="0"/>
              <a:buChar char="•"/>
            </a:pPr>
            <a:r>
              <a:rPr lang="en-US" sz="3600" b="1" dirty="0" smtClean="0">
                <a:solidFill>
                  <a:srgbClr val="000000"/>
                </a:solidFill>
                <a:latin typeface="Calibri" panose="020F0502020204030204" pitchFamily="34" charset="0"/>
                <a:ea typeface="Source Sans Pro" charset="0"/>
                <a:cs typeface="Calibri" panose="020F0502020204030204" pitchFamily="34" charset="0"/>
              </a:rPr>
              <a:t>Material: </a:t>
            </a:r>
            <a:r>
              <a:rPr lang="en-US" sz="3600" dirty="0" smtClean="0">
                <a:solidFill>
                  <a:srgbClr val="000000"/>
                </a:solidFill>
                <a:latin typeface="Calibri" panose="020F0502020204030204" pitchFamily="34" charset="0"/>
                <a:ea typeface="Source Sans Pro" charset="0"/>
                <a:cs typeface="Calibri" panose="020F0502020204030204" pitchFamily="34" charset="0"/>
              </a:rPr>
              <a:t>The material you want the object to be made in</a:t>
            </a:r>
          </a:p>
          <a:p>
            <a:pPr marL="571500" indent="-571500" algn="l">
              <a:lnSpc>
                <a:spcPct val="150000"/>
              </a:lnSpc>
              <a:buFont typeface="Arial" panose="020B0604020202020204" pitchFamily="34" charset="0"/>
              <a:buChar char="•"/>
            </a:pPr>
            <a:endParaRPr lang="en-US" sz="3600" b="1" dirty="0">
              <a:solidFill>
                <a:srgbClr val="000000"/>
              </a:solidFill>
              <a:latin typeface="Calibri" panose="020F0502020204030204" pitchFamily="34" charset="0"/>
              <a:ea typeface="Source Sans Pro" charset="0"/>
              <a:cs typeface="Calibri" panose="020F0502020204030204" pitchFamily="34" charset="0"/>
            </a:endParaRPr>
          </a:p>
          <a:p>
            <a:pPr algn="l">
              <a:lnSpc>
                <a:spcPct val="150000"/>
              </a:lnSpc>
            </a:pPr>
            <a:r>
              <a:rPr lang="en-US" sz="3600" i="1" dirty="0" smtClean="0">
                <a:solidFill>
                  <a:srgbClr val="000000"/>
                </a:solidFill>
                <a:latin typeface="Calibri" panose="020F0502020204030204" pitchFamily="34" charset="0"/>
                <a:ea typeface="Source Sans Pro" charset="0"/>
                <a:cs typeface="Calibri" panose="020F0502020204030204" pitchFamily="34" charset="0"/>
              </a:rPr>
              <a:t>E.g: </a:t>
            </a:r>
            <a:r>
              <a:rPr lang="en-US" sz="3600" dirty="0" smtClean="0">
                <a:solidFill>
                  <a:srgbClr val="000000"/>
                </a:solidFill>
                <a:latin typeface="Calibri" panose="020F0502020204030204" pitchFamily="34" charset="0"/>
                <a:ea typeface="Source Sans Pro" charset="0"/>
                <a:cs typeface="Calibri" panose="020F0502020204030204" pitchFamily="34" charset="0"/>
              </a:rPr>
              <a:t>For a wooden box:</a:t>
            </a:r>
          </a:p>
          <a:p>
            <a:pPr marL="571500" indent="-5715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Geometry: </a:t>
            </a:r>
            <a:r>
              <a:rPr lang="en-US" sz="3600" b="1" dirty="0" smtClean="0">
                <a:solidFill>
                  <a:srgbClr val="000000"/>
                </a:solidFill>
                <a:latin typeface="Calibri" panose="020F0502020204030204" pitchFamily="34" charset="0"/>
                <a:ea typeface="Source Sans Pro" charset="0"/>
                <a:cs typeface="Calibri" panose="020F0502020204030204" pitchFamily="34" charset="0"/>
              </a:rPr>
              <a:t>Box</a:t>
            </a:r>
          </a:p>
          <a:p>
            <a:pPr marL="571500" indent="-5715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Material: </a:t>
            </a:r>
            <a:r>
              <a:rPr lang="en-US" sz="3600" b="1" dirty="0" smtClean="0">
                <a:solidFill>
                  <a:srgbClr val="000000"/>
                </a:solidFill>
                <a:latin typeface="Calibri" panose="020F0502020204030204" pitchFamily="34" charset="0"/>
                <a:ea typeface="Source Sans Pro" charset="0"/>
                <a:cs typeface="Calibri" panose="020F0502020204030204" pitchFamily="34" charset="0"/>
              </a:rPr>
              <a:t>Wood</a:t>
            </a:r>
            <a:endParaRPr lang="en-US" sz="3600" b="1" dirty="0" smtClean="0">
              <a:solidFill>
                <a:srgbClr val="000000"/>
              </a:solidFill>
              <a:latin typeface="Calibri" panose="020F0502020204030204" pitchFamily="34" charset="0"/>
              <a:ea typeface="Source Sans Pro" charset="0"/>
              <a:cs typeface="Calibri" panose="020F0502020204030204" pitchFamily="34" charset="0"/>
            </a:endParaRPr>
          </a:p>
        </p:txBody>
      </p:sp>
      <p:sp>
        <p:nvSpPr>
          <p:cNvPr id="7" name="TextBox 6"/>
          <p:cNvSpPr txBox="1"/>
          <p:nvPr/>
        </p:nvSpPr>
        <p:spPr>
          <a:xfrm>
            <a:off x="16988865" y="1150575"/>
            <a:ext cx="2254143"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Mesh</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695942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098852" y="71712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400" spc="600" dirty="0">
              <a:solidFill>
                <a:schemeClr val="tx1">
                  <a:lumMod val="20000"/>
                  <a:lumOff val="8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892087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ubtitle 2"/>
          <p:cNvSpPr txBox="1">
            <a:spLocks/>
          </p:cNvSpPr>
          <p:nvPr/>
        </p:nvSpPr>
        <p:spPr>
          <a:xfrm>
            <a:off x="1360437" y="3464587"/>
            <a:ext cx="21710578" cy="29342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2 main type of cameras:</a:t>
            </a:r>
            <a:r>
              <a:rPr lang="en-US" sz="3600" b="1" dirty="0">
                <a:solidFill>
                  <a:srgbClr val="000000"/>
                </a:solidFill>
                <a:latin typeface="Calibri" panose="020F0502020204030204" pitchFamily="34" charset="0"/>
                <a:ea typeface="Source Sans Pro" charset="0"/>
                <a:cs typeface="Calibri" panose="020F0502020204030204" pitchFamily="34" charset="0"/>
              </a:rPr>
              <a:t> </a:t>
            </a:r>
            <a:r>
              <a:rPr lang="en-US" sz="3600" b="1" dirty="0" smtClean="0">
                <a:solidFill>
                  <a:srgbClr val="000000"/>
                </a:solidFill>
                <a:latin typeface="Calibri" panose="020F0502020204030204" pitchFamily="34" charset="0"/>
                <a:ea typeface="Source Sans Pro" charset="0"/>
                <a:cs typeface="Calibri" panose="020F0502020204030204" pitchFamily="34" charset="0"/>
              </a:rPr>
              <a:t>Perspective </a:t>
            </a:r>
            <a:r>
              <a:rPr lang="en-US" sz="3600" dirty="0" smtClean="0">
                <a:solidFill>
                  <a:srgbClr val="000000"/>
                </a:solidFill>
                <a:latin typeface="Calibri" panose="020F0502020204030204" pitchFamily="34" charset="0"/>
                <a:ea typeface="Source Sans Pro" charset="0"/>
                <a:cs typeface="Calibri" panose="020F0502020204030204" pitchFamily="34" charset="0"/>
              </a:rPr>
              <a:t>and </a:t>
            </a:r>
            <a:r>
              <a:rPr lang="en-US" sz="3600" b="1" dirty="0" smtClean="0">
                <a:solidFill>
                  <a:srgbClr val="000000"/>
                </a:solidFill>
                <a:latin typeface="Calibri" panose="020F0502020204030204" pitchFamily="34" charset="0"/>
                <a:ea typeface="Source Sans Pro" charset="0"/>
                <a:cs typeface="Calibri" panose="020F0502020204030204" pitchFamily="34" charset="0"/>
              </a:rPr>
              <a:t>Orthographic</a:t>
            </a:r>
          </a:p>
          <a:p>
            <a:pPr marL="571500" indent="-5715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Perspective camera is how we see the real world with </a:t>
            </a:r>
            <a:r>
              <a:rPr lang="en-US" sz="3600" b="1" dirty="0" smtClean="0">
                <a:solidFill>
                  <a:srgbClr val="000000"/>
                </a:solidFill>
                <a:latin typeface="Calibri" panose="020F0502020204030204" pitchFamily="34" charset="0"/>
                <a:ea typeface="Source Sans Pro" charset="0"/>
                <a:cs typeface="Calibri" panose="020F0502020204030204" pitchFamily="34" charset="0"/>
              </a:rPr>
              <a:t>depth. </a:t>
            </a:r>
            <a:r>
              <a:rPr lang="en-US" sz="3600" dirty="0" smtClean="0">
                <a:solidFill>
                  <a:srgbClr val="000000"/>
                </a:solidFill>
                <a:latin typeface="Calibri" panose="020F0502020204030204" pitchFamily="34" charset="0"/>
                <a:ea typeface="Source Sans Pro" charset="0"/>
                <a:cs typeface="Calibri" panose="020F0502020204030204" pitchFamily="34" charset="0"/>
              </a:rPr>
              <a:t>We can judge the distance.</a:t>
            </a:r>
          </a:p>
          <a:p>
            <a:pPr marL="571500" indent="-5715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Orthographic camera remove that perspective (think of a 2D, side-scrolling game such as Mario).</a:t>
            </a:r>
          </a:p>
        </p:txBody>
      </p:sp>
      <p:sp>
        <p:nvSpPr>
          <p:cNvPr id="7" name="TextBox 6"/>
          <p:cNvSpPr txBox="1"/>
          <p:nvPr/>
        </p:nvSpPr>
        <p:spPr>
          <a:xfrm>
            <a:off x="10607302" y="1150575"/>
            <a:ext cx="3163046"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Camera</a:t>
            </a:r>
            <a:endParaRPr lang="en-US" sz="6000" b="1" spc="200" dirty="0">
              <a:solidFill>
                <a:schemeClr val="tx2"/>
              </a:solidFill>
              <a:latin typeface="Montserrat" charset="0"/>
              <a:ea typeface="Montserrat" charset="0"/>
              <a:cs typeface="Montserrat" charset="0"/>
            </a:endParaRPr>
          </a:p>
        </p:txBody>
      </p:sp>
      <p:cxnSp>
        <p:nvCxnSpPr>
          <p:cNvPr id="8" name="Straight Connector 7"/>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154728" y="71712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400" spc="600" dirty="0">
              <a:solidFill>
                <a:schemeClr val="tx1">
                  <a:lumMod val="20000"/>
                  <a:lumOff val="80000"/>
                </a:schemeClr>
              </a:solidFill>
              <a:latin typeface="Montserrat" charset="0"/>
              <a:ea typeface="Montserrat" charset="0"/>
              <a:cs typeface="Montserrat" charset="0"/>
            </a:endParaRPr>
          </a:p>
        </p:txBody>
      </p:sp>
      <p:pic>
        <p:nvPicPr>
          <p:cNvPr id="5122" name="Picture 2" descr="https://github.com/dwarvesf/techradar/raw/three-audio-visualizer/three-audio-visualizer/Documents/img/perspective-vs-orthographi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151" y="7709963"/>
            <a:ext cx="10219348" cy="40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8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potlight by Andy Carter on Dribbble"/>
          <p:cNvPicPr>
            <a:picLocks noChangeAspect="1" noChangeArrowheads="1"/>
          </p:cNvPicPr>
          <p:nvPr/>
        </p:nvPicPr>
        <p:blipFill rotWithShape="1">
          <a:blip r:embed="rId2">
            <a:extLst>
              <a:ext uri="{28A0092B-C50C-407E-A947-70E740481C1C}">
                <a14:useLocalDpi xmlns:a14="http://schemas.microsoft.com/office/drawing/2010/main" val="0"/>
              </a:ext>
            </a:extLst>
          </a:blip>
          <a:srcRect l="10622"/>
          <a:stretch/>
        </p:blipFill>
        <p:spPr bwMode="auto">
          <a:xfrm>
            <a:off x="17567031" y="0"/>
            <a:ext cx="681062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un Illustration, Sunshine, Clip Art, Archive, Scrapbook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800" y="0"/>
            <a:ext cx="5310554" cy="5715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Is Ambient Light - A Simple Guide | Modern.Place"/>
          <p:cNvPicPr>
            <a:picLocks noChangeAspect="1" noChangeArrowheads="1"/>
          </p:cNvPicPr>
          <p:nvPr/>
        </p:nvPicPr>
        <p:blipFill rotWithShape="1">
          <a:blip r:embed="rId4">
            <a:extLst>
              <a:ext uri="{28A0092B-C50C-407E-A947-70E740481C1C}">
                <a14:useLocalDpi xmlns:a14="http://schemas.microsoft.com/office/drawing/2010/main" val="0"/>
              </a:ext>
            </a:extLst>
          </a:blip>
          <a:srcRect l="12259" r="19785"/>
          <a:stretch/>
        </p:blipFill>
        <p:spPr bwMode="auto">
          <a:xfrm>
            <a:off x="12115800" y="5775322"/>
            <a:ext cx="12278951" cy="7940678"/>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a:xfrm>
            <a:off x="1360438" y="3464587"/>
            <a:ext cx="9366178" cy="742158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ThreeJS provides objects acting as different types of light source:</a:t>
            </a:r>
          </a:p>
          <a:p>
            <a:pPr marL="571500" indent="-571500" algn="l">
              <a:lnSpc>
                <a:spcPct val="150000"/>
              </a:lnSpc>
              <a:buFont typeface="Arial" panose="020B0604020202020204" pitchFamily="34" charset="0"/>
              <a:buChar char="•"/>
            </a:pPr>
            <a:r>
              <a:rPr lang="en-US" sz="3600" b="1" dirty="0" smtClean="0">
                <a:solidFill>
                  <a:srgbClr val="000000"/>
                </a:solidFill>
                <a:latin typeface="Calibri" panose="020F0502020204030204" pitchFamily="34" charset="0"/>
                <a:ea typeface="Source Sans Pro" charset="0"/>
                <a:cs typeface="Calibri" panose="020F0502020204030204" pitchFamily="34" charset="0"/>
              </a:rPr>
              <a:t>SpotLight</a:t>
            </a:r>
            <a:endParaRPr lang="en-US" sz="3600" dirty="0">
              <a:solidFill>
                <a:srgbClr val="000000"/>
              </a:solidFill>
              <a:latin typeface="Calibri" panose="020F0502020204030204" pitchFamily="34" charset="0"/>
              <a:ea typeface="Source Sans Pro" charset="0"/>
              <a:cs typeface="Calibri" panose="020F0502020204030204" pitchFamily="34" charset="0"/>
            </a:endParaRPr>
          </a:p>
          <a:p>
            <a:pPr marL="571500" indent="-571500" algn="l">
              <a:lnSpc>
                <a:spcPct val="150000"/>
              </a:lnSpc>
              <a:buFont typeface="Arial" panose="020B0604020202020204" pitchFamily="34" charset="0"/>
              <a:buChar char="•"/>
            </a:pPr>
            <a:r>
              <a:rPr lang="en-US" sz="3600" b="1" dirty="0" smtClean="0">
                <a:solidFill>
                  <a:srgbClr val="000000"/>
                </a:solidFill>
                <a:latin typeface="Calibri" panose="020F0502020204030204" pitchFamily="34" charset="0"/>
                <a:ea typeface="Source Sans Pro" charset="0"/>
                <a:cs typeface="Calibri" panose="020F0502020204030204" pitchFamily="34" charset="0"/>
              </a:rPr>
              <a:t>PointLight</a:t>
            </a:r>
            <a:endParaRPr lang="en-US" sz="3600" dirty="0">
              <a:solidFill>
                <a:srgbClr val="000000"/>
              </a:solidFill>
              <a:latin typeface="Calibri" panose="020F0502020204030204" pitchFamily="34" charset="0"/>
              <a:ea typeface="Source Sans Pro" charset="0"/>
              <a:cs typeface="Calibri" panose="020F0502020204030204" pitchFamily="34" charset="0"/>
            </a:endParaRPr>
          </a:p>
          <a:p>
            <a:pPr marL="571500" indent="-571500" algn="l">
              <a:lnSpc>
                <a:spcPct val="150000"/>
              </a:lnSpc>
              <a:buFont typeface="Arial" panose="020B0604020202020204" pitchFamily="34" charset="0"/>
              <a:buChar char="•"/>
            </a:pPr>
            <a:r>
              <a:rPr lang="en-US" sz="3600" b="1" dirty="0" smtClean="0">
                <a:solidFill>
                  <a:srgbClr val="000000"/>
                </a:solidFill>
                <a:latin typeface="Calibri" panose="020F0502020204030204" pitchFamily="34" charset="0"/>
                <a:ea typeface="Source Sans Pro" charset="0"/>
                <a:cs typeface="Calibri" panose="020F0502020204030204" pitchFamily="34" charset="0"/>
              </a:rPr>
              <a:t>AmbientLight</a:t>
            </a:r>
          </a:p>
          <a:p>
            <a:pPr marL="571500" indent="-571500" algn="l">
              <a:lnSpc>
                <a:spcPct val="150000"/>
              </a:lnSpc>
              <a:buFont typeface="Arial" panose="020B0604020202020204" pitchFamily="34" charset="0"/>
              <a:buChar char="•"/>
            </a:pPr>
            <a:r>
              <a:rPr lang="en-US" sz="3600" dirty="0" smtClean="0">
                <a:solidFill>
                  <a:srgbClr val="000000"/>
                </a:solidFill>
                <a:latin typeface="Calibri" panose="020F0502020204030204" pitchFamily="34" charset="0"/>
                <a:ea typeface="Source Sans Pro" charset="0"/>
                <a:cs typeface="Calibri" panose="020F0502020204030204" pitchFamily="34" charset="0"/>
              </a:rPr>
              <a:t>...</a:t>
            </a:r>
            <a:endParaRPr lang="en-US" sz="3600" dirty="0">
              <a:solidFill>
                <a:srgbClr val="000000"/>
              </a:solidFill>
              <a:latin typeface="Calibri" panose="020F0502020204030204" pitchFamily="34" charset="0"/>
              <a:ea typeface="Source Sans Pro" charset="0"/>
              <a:cs typeface="Calibri" panose="020F0502020204030204" pitchFamily="34" charset="0"/>
            </a:endParaRPr>
          </a:p>
          <a:p>
            <a:pPr algn="l">
              <a:lnSpc>
                <a:spcPct val="150000"/>
              </a:lnSpc>
            </a:pPr>
            <a:r>
              <a:rPr lang="en-US" sz="3600" dirty="0" smtClean="0">
                <a:solidFill>
                  <a:srgbClr val="000000"/>
                </a:solidFill>
                <a:latin typeface="Calibri" panose="020F0502020204030204" pitchFamily="34" charset="0"/>
                <a:ea typeface="Source Sans Pro" charset="0"/>
                <a:cs typeface="Calibri" panose="020F0502020204030204" pitchFamily="34" charset="0"/>
              </a:rPr>
              <a:t>Please refer to the examples for better illustrations.</a:t>
            </a:r>
          </a:p>
        </p:txBody>
      </p:sp>
      <p:sp>
        <p:nvSpPr>
          <p:cNvPr id="17" name="TextBox 16"/>
          <p:cNvSpPr txBox="1"/>
          <p:nvPr/>
        </p:nvSpPr>
        <p:spPr>
          <a:xfrm>
            <a:off x="4552635" y="1150575"/>
            <a:ext cx="2191626" cy="1002839"/>
          </a:xfrm>
          <a:prstGeom prst="rect">
            <a:avLst/>
          </a:prstGeom>
          <a:noFill/>
        </p:spPr>
        <p:txBody>
          <a:bodyPr wrap="none" rtlCol="0" anchor="ctr" anchorCtr="0">
            <a:spAutoFit/>
          </a:bodyPr>
          <a:lstStyle/>
          <a:p>
            <a:pPr algn="ctr">
              <a:lnSpc>
                <a:spcPts val="7060"/>
              </a:lnSpc>
            </a:pPr>
            <a:r>
              <a:rPr lang="en-US" sz="6000" b="1" spc="200" dirty="0" smtClean="0">
                <a:solidFill>
                  <a:schemeClr val="tx2"/>
                </a:solidFill>
                <a:latin typeface="Montserrat" charset="0"/>
                <a:ea typeface="Montserrat" charset="0"/>
                <a:cs typeface="Montserrat" charset="0"/>
              </a:rPr>
              <a:t>Light</a:t>
            </a:r>
            <a:endParaRPr lang="en-US" sz="6000" b="1" spc="200" dirty="0">
              <a:solidFill>
                <a:schemeClr val="tx2"/>
              </a:solidFill>
              <a:latin typeface="Montserrat" charset="0"/>
              <a:ea typeface="Montserrat" charset="0"/>
              <a:cs typeface="Montserrat" charset="0"/>
            </a:endParaRPr>
          </a:p>
        </p:txBody>
      </p:sp>
      <p:cxnSp>
        <p:nvCxnSpPr>
          <p:cNvPr id="18" name="Straight Connector 17"/>
          <p:cNvCxnSpPr/>
          <p:nvPr/>
        </p:nvCxnSpPr>
        <p:spPr>
          <a:xfrm>
            <a:off x="4491933"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631360" y="717123"/>
            <a:ext cx="2068195" cy="446276"/>
          </a:xfrm>
          <a:prstGeom prst="rect">
            <a:avLst/>
          </a:prstGeom>
          <a:noFill/>
        </p:spPr>
        <p:txBody>
          <a:bodyPr wrap="none" rtlCol="0" anchor="ctr" anchorCtr="0">
            <a:spAutoFit/>
          </a:bodyPr>
          <a:lstStyle/>
          <a:p>
            <a:pPr algn="ctr"/>
            <a:r>
              <a:rPr lang="en-US" sz="2300" spc="600" dirty="0" smtClean="0">
                <a:solidFill>
                  <a:schemeClr val="tx1">
                    <a:lumMod val="20000"/>
                    <a:lumOff val="80000"/>
                  </a:schemeClr>
                </a:solidFill>
                <a:latin typeface="Montserrat" charset="0"/>
                <a:ea typeface="Montserrat" charset="0"/>
                <a:cs typeface="Montserrat" charset="0"/>
              </a:rPr>
              <a:t>THREEJS</a:t>
            </a:r>
            <a:endParaRPr lang="en-US" sz="2400" spc="600" dirty="0">
              <a:solidFill>
                <a:schemeClr val="tx1">
                  <a:lumMod val="20000"/>
                  <a:lumOff val="8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4141158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35043</TotalTime>
  <Words>576</Words>
  <Application>Microsoft Office PowerPoint</Application>
  <PresentationFormat>Custom</PresentationFormat>
  <Paragraphs>116</Paragraphs>
  <Slides>16</Slides>
  <Notes>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16</vt:i4>
      </vt:variant>
    </vt:vector>
  </HeadingPairs>
  <TitlesOfParts>
    <vt:vector size="27" baseType="lpstr">
      <vt:lpstr>Arial</vt:lpstr>
      <vt:lpstr>Bebas Neue</vt:lpstr>
      <vt:lpstr>Calibri</vt:lpstr>
      <vt:lpstr>Calibri Light</vt:lpstr>
      <vt:lpstr>Lato Light</vt:lpstr>
      <vt:lpstr>Montserrat</vt:lpstr>
      <vt:lpstr>Montserrat Hairline</vt:lpstr>
      <vt:lpstr>Montserrat Light</vt:lpstr>
      <vt:lpstr>Source Sans Pro</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Mashiro</dc:creator>
  <cp:keywords/>
  <dc:description/>
  <cp:lastModifiedBy>Mashiro Shiina</cp:lastModifiedBy>
  <cp:revision>6355</cp:revision>
  <dcterms:created xsi:type="dcterms:W3CDTF">2014-11-12T21:47:38Z</dcterms:created>
  <dcterms:modified xsi:type="dcterms:W3CDTF">2020-05-17T14:09:22Z</dcterms:modified>
  <cp:category/>
</cp:coreProperties>
</file>